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57" r:id="rId3"/>
    <p:sldId id="259" r:id="rId4"/>
    <p:sldId id="272" r:id="rId5"/>
    <p:sldId id="271" r:id="rId6"/>
    <p:sldId id="277" r:id="rId7"/>
    <p:sldId id="278" r:id="rId8"/>
    <p:sldId id="279" r:id="rId9"/>
    <p:sldId id="280" r:id="rId10"/>
    <p:sldId id="281" r:id="rId11"/>
    <p:sldId id="318" r:id="rId12"/>
    <p:sldId id="285" r:id="rId13"/>
    <p:sldId id="286" r:id="rId14"/>
    <p:sldId id="287" r:id="rId15"/>
    <p:sldId id="288" r:id="rId16"/>
    <p:sldId id="291" r:id="rId17"/>
    <p:sldId id="292" r:id="rId18"/>
    <p:sldId id="290" r:id="rId19"/>
    <p:sldId id="303" r:id="rId20"/>
    <p:sldId id="296" r:id="rId21"/>
    <p:sldId id="293" r:id="rId22"/>
    <p:sldId id="294" r:id="rId23"/>
    <p:sldId id="295" r:id="rId24"/>
    <p:sldId id="300" r:id="rId25"/>
    <p:sldId id="298" r:id="rId26"/>
    <p:sldId id="305" r:id="rId27"/>
    <p:sldId id="306" r:id="rId28"/>
    <p:sldId id="262" r:id="rId29"/>
    <p:sldId id="307" r:id="rId30"/>
    <p:sldId id="309" r:id="rId31"/>
    <p:sldId id="310" r:id="rId32"/>
    <p:sldId id="311" r:id="rId33"/>
    <p:sldId id="264" r:id="rId34"/>
    <p:sldId id="321" r:id="rId35"/>
    <p:sldId id="320" r:id="rId36"/>
    <p:sldId id="312" r:id="rId37"/>
    <p:sldId id="319" r:id="rId38"/>
    <p:sldId id="323" r:id="rId39"/>
    <p:sldId id="314" r:id="rId40"/>
    <p:sldId id="324" r:id="rId41"/>
    <p:sldId id="315" r:id="rId42"/>
    <p:sldId id="326" r:id="rId43"/>
    <p:sldId id="325" r:id="rId44"/>
    <p:sldId id="327" r:id="rId45"/>
    <p:sldId id="265" r:id="rId46"/>
    <p:sldId id="31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 userDrawn="1">
          <p15:clr>
            <a:srgbClr val="A4A3A4"/>
          </p15:clr>
        </p15:guide>
        <p15:guide id="3" orient="horz" pos="432" userDrawn="1">
          <p15:clr>
            <a:srgbClr val="A4A3A4"/>
          </p15:clr>
        </p15:guide>
        <p15:guide id="4" pos="3840" userDrawn="1">
          <p15:clr>
            <a:srgbClr val="A4A3A4"/>
          </p15:clr>
        </p15:guide>
        <p15:guide id="5" pos="7176" userDrawn="1">
          <p15:clr>
            <a:srgbClr val="A4A3A4"/>
          </p15:clr>
        </p15:guide>
        <p15:guide id="6" orient="horz" pos="3888" userDrawn="1">
          <p15:clr>
            <a:srgbClr val="A4A3A4"/>
          </p15:clr>
        </p15:guide>
        <p15:guide id="7" orient="horz" pos="1128" userDrawn="1">
          <p15:clr>
            <a:srgbClr val="A4A3A4"/>
          </p15:clr>
        </p15:guide>
        <p15:guide id="8" orient="horz" pos="1320" userDrawn="1">
          <p15:clr>
            <a:srgbClr val="A4A3A4"/>
          </p15:clr>
        </p15:guide>
        <p15:guide id="9" pos="528" userDrawn="1">
          <p15:clr>
            <a:srgbClr val="A4A3A4"/>
          </p15:clr>
        </p15:guide>
        <p15:guide id="10" orient="horz" pos="4152" userDrawn="1">
          <p15:clr>
            <a:srgbClr val="A4A3A4"/>
          </p15:clr>
        </p15:guide>
        <p15:guide id="11" pos="7488" userDrawn="1">
          <p15:clr>
            <a:srgbClr val="A4A3A4"/>
          </p15:clr>
        </p15:guide>
        <p15:guide id="12" orient="horz" pos="1248" userDrawn="1">
          <p15:clr>
            <a:srgbClr val="A4A3A4"/>
          </p15:clr>
        </p15:guide>
        <p15:guide id="13" orient="horz" pos="3768" userDrawn="1">
          <p15:clr>
            <a:srgbClr val="A4A3A4"/>
          </p15:clr>
        </p15:guide>
        <p15:guide id="14" orient="horz" pos="35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3537"/>
    <a:srgbClr val="CAAD6B"/>
    <a:srgbClr val="E04403"/>
    <a:srgbClr val="5F5D5E"/>
    <a:srgbClr val="375D5E"/>
    <a:srgbClr val="FF6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2" autoAdjust="0"/>
    <p:restoredTop sz="96353" autoAdjust="0"/>
  </p:normalViewPr>
  <p:slideViewPr>
    <p:cSldViewPr snapToGrid="0">
      <p:cViewPr varScale="1">
        <p:scale>
          <a:sx n="108" d="100"/>
          <a:sy n="108" d="100"/>
        </p:scale>
        <p:origin x="576" y="150"/>
      </p:cViewPr>
      <p:guideLst>
        <p:guide orient="horz" pos="2160"/>
        <p:guide pos="384"/>
        <p:guide orient="horz" pos="432"/>
        <p:guide pos="3840"/>
        <p:guide pos="7176"/>
        <p:guide orient="horz" pos="3888"/>
        <p:guide orient="horz" pos="1128"/>
        <p:guide orient="horz" pos="1320"/>
        <p:guide pos="528"/>
        <p:guide orient="horz" pos="4152"/>
        <p:guide pos="7488"/>
        <p:guide orient="horz" pos="1248"/>
        <p:guide orient="horz" pos="3768"/>
        <p:guide orient="horz" pos="3552"/>
      </p:guideLst>
    </p:cSldViewPr>
  </p:slideViewPr>
  <p:outlineViewPr>
    <p:cViewPr>
      <p:scale>
        <a:sx n="33" d="100"/>
        <a:sy n="33" d="100"/>
      </p:scale>
      <p:origin x="0" y="-13038"/>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1D9278-2A5B-4C0C-81BF-5F4922E97388}" type="datetimeFigureOut">
              <a:rPr lang="en-US" smtClean="0"/>
              <a:t>7/15/2019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327F03-D0F7-4528-BE95-80D78EC1511E}" type="slidenum">
              <a:rPr lang="en-US" smtClean="0"/>
              <a:t>‹#›</a:t>
            </a:fld>
            <a:endParaRPr lang="en-US" dirty="0"/>
          </a:p>
        </p:txBody>
      </p:sp>
    </p:spTree>
    <p:extLst>
      <p:ext uri="{BB962C8B-B14F-4D97-AF65-F5344CB8AC3E}">
        <p14:creationId xmlns:p14="http://schemas.microsoft.com/office/powerpoint/2010/main" val="571570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327F03-D0F7-4528-BE95-80D78EC1511E}" type="slidenum">
              <a:rPr lang="en-US" smtClean="0"/>
              <a:t>1</a:t>
            </a:fld>
            <a:endParaRPr lang="en-US" dirty="0"/>
          </a:p>
        </p:txBody>
      </p:sp>
    </p:spTree>
    <p:extLst>
      <p:ext uri="{BB962C8B-B14F-4D97-AF65-F5344CB8AC3E}">
        <p14:creationId xmlns:p14="http://schemas.microsoft.com/office/powerpoint/2010/main" val="4293157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327F03-D0F7-4528-BE95-80D78EC1511E}" type="slidenum">
              <a:rPr lang="en-US" smtClean="0"/>
              <a:t>22</a:t>
            </a:fld>
            <a:endParaRPr lang="en-US" dirty="0"/>
          </a:p>
        </p:txBody>
      </p:sp>
    </p:spTree>
    <p:extLst>
      <p:ext uri="{BB962C8B-B14F-4D97-AF65-F5344CB8AC3E}">
        <p14:creationId xmlns:p14="http://schemas.microsoft.com/office/powerpoint/2010/main" val="1836122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a:xfrm>
            <a:off x="9249796" y="6356350"/>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C4B6C0E7-0A92-40ED-AFC7-B5A9611F4F8E}" type="slidenum">
              <a:rPr lang="en-US" smtClean="0"/>
              <a:pPr/>
              <a:t>‹#›</a:t>
            </a:fld>
            <a:endParaRPr lang="en-US" dirty="0"/>
          </a:p>
        </p:txBody>
      </p:sp>
    </p:spTree>
    <p:extLst>
      <p:ext uri="{BB962C8B-B14F-4D97-AF65-F5344CB8AC3E}">
        <p14:creationId xmlns:p14="http://schemas.microsoft.com/office/powerpoint/2010/main" val="1961276227"/>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432" userDrawn="1">
          <p15:clr>
            <a:srgbClr val="FBAE40"/>
          </p15:clr>
        </p15:guide>
        <p15:guide id="2" pos="3840" userDrawn="1">
          <p15:clr>
            <a:srgbClr val="FBAE40"/>
          </p15:clr>
        </p15:guide>
        <p15:guide id="3" orient="horz" pos="2160" userDrawn="1">
          <p15:clr>
            <a:srgbClr val="FBAE40"/>
          </p15:clr>
        </p15:guide>
        <p15:guide id="4" pos="384" userDrawn="1">
          <p15:clr>
            <a:srgbClr val="FBAE40"/>
          </p15:clr>
        </p15:guide>
        <p15:guide id="5" pos="7272" userDrawn="1">
          <p15:clr>
            <a:srgbClr val="FBAE40"/>
          </p15:clr>
        </p15:guide>
        <p15:guide id="6" orient="horz" pos="38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015516B-BB05-48BC-81FA-D028475B6F95}" type="datetime1">
              <a:rPr lang="en-US" smtClean="0"/>
              <a:t>7/15/2019</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smtClean="0"/>
              <a:t>IRWA Chapter 67 - 2019 Summer Seminar</a:t>
            </a:r>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B6C0E7-0A92-40ED-AFC7-B5A9611F4F8E}" type="slidenum">
              <a:rPr lang="en-US" smtClean="0"/>
              <a:t>‹#›</a:t>
            </a:fld>
            <a:endParaRPr lang="en-US" dirty="0"/>
          </a:p>
        </p:txBody>
      </p:sp>
    </p:spTree>
    <p:extLst>
      <p:ext uri="{BB962C8B-B14F-4D97-AF65-F5344CB8AC3E}">
        <p14:creationId xmlns:p14="http://schemas.microsoft.com/office/powerpoint/2010/main" val="45692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C0C7C31-03B6-45B1-89E4-A21DD91ED1E4}" type="datetime1">
              <a:rPr lang="en-US" smtClean="0"/>
              <a:t>7/15/2019</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smtClean="0"/>
              <a:t>IRWA Chapter 67 - 2019 Summer Seminar</a:t>
            </a:r>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B6C0E7-0A92-40ED-AFC7-B5A9611F4F8E}" type="slidenum">
              <a:rPr lang="en-US" smtClean="0"/>
              <a:t>‹#›</a:t>
            </a:fld>
            <a:endParaRPr lang="en-US" dirty="0"/>
          </a:p>
        </p:txBody>
      </p:sp>
    </p:spTree>
    <p:extLst>
      <p:ext uri="{BB962C8B-B14F-4D97-AF65-F5344CB8AC3E}">
        <p14:creationId xmlns:p14="http://schemas.microsoft.com/office/powerpoint/2010/main" val="2486042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9240907" y="6347472"/>
            <a:ext cx="2743200" cy="365125"/>
          </a:xfrm>
          <a:prstGeom prst="rect">
            <a:avLst/>
          </a:prstGeom>
        </p:spPr>
        <p:txBody>
          <a:bodyPr/>
          <a:lstStyle/>
          <a:p>
            <a:fld id="{C4B6C0E7-0A92-40ED-AFC7-B5A9611F4F8E}" type="slidenum">
              <a:rPr lang="en-US" smtClean="0"/>
              <a:t>‹#›</a:t>
            </a:fld>
            <a:endParaRPr lang="en-US" dirty="0"/>
          </a:p>
        </p:txBody>
      </p:sp>
      <p:sp>
        <p:nvSpPr>
          <p:cNvPr id="7" name="Footer Placeholder 3"/>
          <p:cNvSpPr txBox="1">
            <a:spLocks/>
          </p:cNvSpPr>
          <p:nvPr userDrawn="1"/>
        </p:nvSpPr>
        <p:spPr>
          <a:xfrm>
            <a:off x="727221" y="6347474"/>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smtClean="0">
                <a:latin typeface="Arial" panose="020B0604020202020204" pitchFamily="34" charset="0"/>
                <a:cs typeface="Arial" panose="020B0604020202020204" pitchFamily="34" charset="0"/>
              </a:rPr>
              <a:t>IRWA Chapter 67 - 2019 Summer Seminar</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77104" y="6174927"/>
            <a:ext cx="1831848" cy="414528"/>
          </a:xfrm>
          <a:prstGeom prst="rect">
            <a:avLst/>
          </a:prstGeom>
        </p:spPr>
      </p:pic>
    </p:spTree>
    <p:extLst>
      <p:ext uri="{BB962C8B-B14F-4D97-AF65-F5344CB8AC3E}">
        <p14:creationId xmlns:p14="http://schemas.microsoft.com/office/powerpoint/2010/main" val="3127734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9240915" y="6356350"/>
            <a:ext cx="2743200" cy="365125"/>
          </a:xfrm>
          <a:prstGeom prst="rect">
            <a:avLst/>
          </a:prstGeom>
        </p:spPr>
        <p:txBody>
          <a:bodyPr/>
          <a:lstStyle>
            <a:lvl1pPr algn="r">
              <a:defRPr sz="1600" b="0">
                <a:solidFill>
                  <a:schemeClr val="tx1">
                    <a:lumMod val="65000"/>
                    <a:lumOff val="35000"/>
                  </a:schemeClr>
                </a:solidFill>
                <a:latin typeface="Arial" panose="020B0604020202020204" pitchFamily="34" charset="0"/>
                <a:cs typeface="Arial" panose="020B0604020202020204" pitchFamily="34" charset="0"/>
              </a:defRPr>
            </a:lvl1pPr>
          </a:lstStyle>
          <a:p>
            <a:fld id="{C4B6C0E7-0A92-40ED-AFC7-B5A9611F4F8E}" type="slidenum">
              <a:rPr lang="en-US" smtClean="0"/>
              <a:pPr/>
              <a:t>‹#›</a:t>
            </a:fld>
            <a:endParaRPr lang="en-US" dirty="0"/>
          </a:p>
        </p:txBody>
      </p:sp>
    </p:spTree>
    <p:extLst>
      <p:ext uri="{BB962C8B-B14F-4D97-AF65-F5344CB8AC3E}">
        <p14:creationId xmlns:p14="http://schemas.microsoft.com/office/powerpoint/2010/main" val="2868938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4B6C0E7-0A92-40ED-AFC7-B5A9611F4F8E}" type="slidenum">
              <a:rPr lang="en-US" smtClean="0"/>
              <a:t>‹#›</a:t>
            </a:fld>
            <a:endParaRPr lang="en-US" dirty="0"/>
          </a:p>
        </p:txBody>
      </p:sp>
    </p:spTree>
    <p:extLst>
      <p:ext uri="{BB962C8B-B14F-4D97-AF65-F5344CB8AC3E}">
        <p14:creationId xmlns:p14="http://schemas.microsoft.com/office/powerpoint/2010/main" val="2122767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91AC16E-E80F-4858-98A1-7491D35DF4A7}" type="datetime1">
              <a:rPr lang="en-US" smtClean="0"/>
              <a:t>7/15/2019</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US" dirty="0" smtClean="0"/>
              <a:t>IRWA Chapter 67 - 2019 Summer Seminar</a:t>
            </a:r>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4B6C0E7-0A92-40ED-AFC7-B5A9611F4F8E}" type="slidenum">
              <a:rPr lang="en-US" smtClean="0"/>
              <a:t>‹#›</a:t>
            </a:fld>
            <a:endParaRPr lang="en-US" dirty="0"/>
          </a:p>
        </p:txBody>
      </p:sp>
    </p:spTree>
    <p:extLst>
      <p:ext uri="{BB962C8B-B14F-4D97-AF65-F5344CB8AC3E}">
        <p14:creationId xmlns:p14="http://schemas.microsoft.com/office/powerpoint/2010/main" val="4257458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A213542-0B93-4F0F-8616-3A3802A79A1C}" type="datetime1">
              <a:rPr lang="en-US" smtClean="0"/>
              <a:t>7/15/2019</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US" dirty="0" smtClean="0"/>
              <a:t>IRWA Chapter 67 - 2019 Summer Seminar</a:t>
            </a:r>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4B6C0E7-0A92-40ED-AFC7-B5A9611F4F8E}" type="slidenum">
              <a:rPr lang="en-US" smtClean="0"/>
              <a:t>‹#›</a:t>
            </a:fld>
            <a:endParaRPr lang="en-US" dirty="0"/>
          </a:p>
        </p:txBody>
      </p:sp>
    </p:spTree>
    <p:extLst>
      <p:ext uri="{BB962C8B-B14F-4D97-AF65-F5344CB8AC3E}">
        <p14:creationId xmlns:p14="http://schemas.microsoft.com/office/powerpoint/2010/main" val="108279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55C88A2-FD04-4511-B188-9D9C799B2A85}" type="datetime1">
              <a:rPr lang="en-US" smtClean="0"/>
              <a:t>7/15/2019</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dirty="0" smtClean="0"/>
              <a:t>IRWA Chapter 67 - 2019 Summer Seminar</a:t>
            </a:r>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4B6C0E7-0A92-40ED-AFC7-B5A9611F4F8E}" type="slidenum">
              <a:rPr lang="en-US" smtClean="0"/>
              <a:t>‹#›</a:t>
            </a:fld>
            <a:endParaRPr lang="en-US" dirty="0"/>
          </a:p>
        </p:txBody>
      </p:sp>
    </p:spTree>
    <p:extLst>
      <p:ext uri="{BB962C8B-B14F-4D97-AF65-F5344CB8AC3E}">
        <p14:creationId xmlns:p14="http://schemas.microsoft.com/office/powerpoint/2010/main" val="379399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78AF97E-E170-4663-BA80-34462A7DD98C}" type="datetime1">
              <a:rPr lang="en-US" smtClean="0"/>
              <a:t>7/15/2019</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smtClean="0"/>
              <a:t>IRWA Chapter 67 - 2019 Summer Seminar</a:t>
            </a:r>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4B6C0E7-0A92-40ED-AFC7-B5A9611F4F8E}" type="slidenum">
              <a:rPr lang="en-US" smtClean="0"/>
              <a:t>‹#›</a:t>
            </a:fld>
            <a:endParaRPr lang="en-US" dirty="0"/>
          </a:p>
        </p:txBody>
      </p:sp>
    </p:spTree>
    <p:extLst>
      <p:ext uri="{BB962C8B-B14F-4D97-AF65-F5344CB8AC3E}">
        <p14:creationId xmlns:p14="http://schemas.microsoft.com/office/powerpoint/2010/main" val="2795432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0FD3CD-60F1-424A-A77D-E40DD157D308}" type="datetime1">
              <a:rPr lang="en-US" smtClean="0"/>
              <a:t>7/15/2019</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smtClean="0"/>
              <a:t>IRWA Chapter 67 - 2019 Summer Seminar</a:t>
            </a:r>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4B6C0E7-0A92-40ED-AFC7-B5A9611F4F8E}" type="slidenum">
              <a:rPr lang="en-US" smtClean="0"/>
              <a:t>‹#›</a:t>
            </a:fld>
            <a:endParaRPr lang="en-US" dirty="0"/>
          </a:p>
        </p:txBody>
      </p:sp>
    </p:spTree>
    <p:extLst>
      <p:ext uri="{BB962C8B-B14F-4D97-AF65-F5344CB8AC3E}">
        <p14:creationId xmlns:p14="http://schemas.microsoft.com/office/powerpoint/2010/main" val="3901231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Footer Placeholder 3"/>
          <p:cNvSpPr txBox="1">
            <a:spLocks/>
          </p:cNvSpPr>
          <p:nvPr userDrawn="1"/>
        </p:nvSpPr>
        <p:spPr>
          <a:xfrm>
            <a:off x="727221" y="6347474"/>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smtClean="0">
                <a:latin typeface="Arial" panose="020B0604020202020204" pitchFamily="34" charset="0"/>
                <a:cs typeface="Arial" panose="020B0604020202020204" pitchFamily="34" charset="0"/>
              </a:rPr>
              <a:t>IRWA Chapter 67 - 2019 Summer Seminar</a:t>
            </a:r>
          </a:p>
        </p:txBody>
      </p:sp>
      <p:pic>
        <p:nvPicPr>
          <p:cNvPr id="13" name="Pictur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577104" y="6174927"/>
            <a:ext cx="1831848" cy="414528"/>
          </a:xfrm>
          <a:prstGeom prst="rect">
            <a:avLst/>
          </a:prstGeom>
        </p:spPr>
      </p:pic>
      <p:sp>
        <p:nvSpPr>
          <p:cNvPr id="14" name="Slide Number Placeholder 5"/>
          <p:cNvSpPr>
            <a:spLocks noGrp="1"/>
          </p:cNvSpPr>
          <p:nvPr>
            <p:ph type="sldNum" sz="quarter" idx="4"/>
          </p:nvPr>
        </p:nvSpPr>
        <p:spPr>
          <a:xfrm>
            <a:off x="9240915" y="6356350"/>
            <a:ext cx="2743200" cy="365125"/>
          </a:xfrm>
          <a:prstGeom prst="rect">
            <a:avLst/>
          </a:prstGeom>
        </p:spPr>
        <p:txBody>
          <a:bodyPr/>
          <a:lstStyle>
            <a:lvl1pPr algn="r">
              <a:defRPr sz="1600" b="0">
                <a:solidFill>
                  <a:schemeClr val="tx1">
                    <a:lumMod val="65000"/>
                    <a:lumOff val="35000"/>
                  </a:schemeClr>
                </a:solidFill>
                <a:latin typeface="Arial" panose="020B0604020202020204" pitchFamily="34" charset="0"/>
                <a:cs typeface="Arial" panose="020B0604020202020204" pitchFamily="34" charset="0"/>
              </a:defRPr>
            </a:lvl1pPr>
          </a:lstStyle>
          <a:p>
            <a:fld id="{C4B6C0E7-0A92-40ED-AFC7-B5A9611F4F8E}" type="slidenum">
              <a:rPr lang="en-US" smtClean="0"/>
              <a:pPr/>
              <a:t>‹#›</a:t>
            </a:fld>
            <a:endParaRPr lang="en-US" dirty="0"/>
          </a:p>
        </p:txBody>
      </p:sp>
      <p:pic>
        <p:nvPicPr>
          <p:cNvPr id="16" name="Picture 1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968122" y="-631095"/>
            <a:ext cx="4583170" cy="2306264"/>
          </a:xfrm>
          <a:prstGeom prst="rect">
            <a:avLst/>
          </a:prstGeom>
        </p:spPr>
      </p:pic>
    </p:spTree>
    <p:extLst>
      <p:ext uri="{BB962C8B-B14F-4D97-AF65-F5344CB8AC3E}">
        <p14:creationId xmlns:p14="http://schemas.microsoft.com/office/powerpoint/2010/main" val="3641603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C4B6C0E7-0A92-40ED-AFC7-B5A9611F4F8E}" type="slidenum">
              <a:rPr lang="en-US" smtClean="0"/>
              <a:t>1</a:t>
            </a:fld>
            <a:endParaRPr lang="en-US"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21" t="5179" r="8067" b="16254"/>
          <a:stretch/>
        </p:blipFill>
        <p:spPr>
          <a:xfrm>
            <a:off x="-68239" y="-54591"/>
            <a:ext cx="12310281" cy="6987654"/>
          </a:xfrm>
          <a:prstGeom prst="rect">
            <a:avLst/>
          </a:prstGeom>
        </p:spPr>
      </p:pic>
      <p:sp>
        <p:nvSpPr>
          <p:cNvPr id="11" name="Title 1"/>
          <p:cNvSpPr>
            <a:spLocks noGrp="1"/>
          </p:cNvSpPr>
          <p:nvPr>
            <p:ph type="ctrTitle"/>
          </p:nvPr>
        </p:nvSpPr>
        <p:spPr>
          <a:xfrm>
            <a:off x="769960" y="1605424"/>
            <a:ext cx="9144000" cy="1115049"/>
          </a:xfrm>
        </p:spPr>
        <p:txBody>
          <a:bodyPr>
            <a:normAutofit/>
          </a:bodyPr>
          <a:lstStyle/>
          <a:p>
            <a:pPr algn="l">
              <a:lnSpc>
                <a:spcPct val="100000"/>
              </a:lnSpc>
            </a:pPr>
            <a:r>
              <a:rPr lang="en-US" sz="6600" dirty="0" smtClean="0">
                <a:solidFill>
                  <a:schemeClr val="bg1"/>
                </a:solidFill>
                <a:latin typeface="Times New Roman" panose="02020603050405020304" pitchFamily="18" charset="0"/>
                <a:cs typeface="Times New Roman" panose="02020603050405020304" pitchFamily="18" charset="0"/>
              </a:rPr>
              <a:t>Understanding the</a:t>
            </a:r>
            <a:endParaRPr lang="en-US" sz="6600" dirty="0">
              <a:solidFill>
                <a:schemeClr val="bg1"/>
              </a:solidFill>
              <a:latin typeface="Times New Roman" panose="02020603050405020304" pitchFamily="18" charset="0"/>
              <a:cs typeface="Times New Roman" panose="02020603050405020304" pitchFamily="18" charset="0"/>
            </a:endParaRPr>
          </a:p>
        </p:txBody>
      </p:sp>
      <p:sp>
        <p:nvSpPr>
          <p:cNvPr id="12" name="Subtitle 2"/>
          <p:cNvSpPr>
            <a:spLocks noGrp="1"/>
          </p:cNvSpPr>
          <p:nvPr>
            <p:ph type="subTitle" idx="1"/>
          </p:nvPr>
        </p:nvSpPr>
        <p:spPr>
          <a:xfrm>
            <a:off x="750867" y="4863870"/>
            <a:ext cx="9144000" cy="1655762"/>
          </a:xfrm>
        </p:spPr>
        <p:txBody>
          <a:bodyPr>
            <a:normAutofit/>
          </a:bodyPr>
          <a:lstStyle/>
          <a:p>
            <a:pPr algn="l">
              <a:lnSpc>
                <a:spcPct val="100000"/>
              </a:lnSpc>
              <a:spcBef>
                <a:spcPts val="0"/>
              </a:spcBef>
            </a:pPr>
            <a:r>
              <a:rPr lang="en-US" sz="1600" dirty="0" smtClean="0">
                <a:solidFill>
                  <a:schemeClr val="bg1"/>
                </a:solidFill>
                <a:latin typeface="Arial" panose="020B0604020202020204" pitchFamily="34" charset="0"/>
                <a:cs typeface="Arial" panose="020B0604020202020204" pitchFamily="34" charset="0"/>
              </a:rPr>
              <a:t>Presented by</a:t>
            </a:r>
          </a:p>
          <a:p>
            <a:pPr algn="l">
              <a:lnSpc>
                <a:spcPct val="100000"/>
              </a:lnSpc>
            </a:pPr>
            <a:r>
              <a:rPr lang="en-US" sz="1800" b="1" dirty="0" smtClean="0">
                <a:solidFill>
                  <a:schemeClr val="bg1"/>
                </a:solidFill>
                <a:latin typeface="Arial" panose="020B0604020202020204" pitchFamily="34" charset="0"/>
                <a:cs typeface="Arial" panose="020B0604020202020204" pitchFamily="34" charset="0"/>
              </a:rPr>
              <a:t>Matthew VanEck, MAI</a:t>
            </a:r>
          </a:p>
          <a:p>
            <a:pPr algn="l">
              <a:lnSpc>
                <a:spcPct val="100000"/>
              </a:lnSpc>
              <a:spcBef>
                <a:spcPts val="0"/>
              </a:spcBef>
            </a:pPr>
            <a:r>
              <a:rPr lang="en-US" sz="1800" dirty="0" smtClean="0">
                <a:solidFill>
                  <a:schemeClr val="bg1"/>
                </a:solidFill>
                <a:latin typeface="Arial" panose="020B0604020202020204" pitchFamily="34" charset="0"/>
                <a:cs typeface="Arial" panose="020B0604020202020204" pitchFamily="34" charset="0"/>
              </a:rPr>
              <a:t>Kidder Mathews</a:t>
            </a:r>
          </a:p>
          <a:p>
            <a:pPr algn="l">
              <a:lnSpc>
                <a:spcPct val="100000"/>
              </a:lnSpc>
              <a:spcBef>
                <a:spcPts val="0"/>
              </a:spcBef>
            </a:pPr>
            <a:r>
              <a:rPr lang="en-US" sz="1800" dirty="0" smtClean="0">
                <a:solidFill>
                  <a:schemeClr val="bg1"/>
                </a:solidFill>
                <a:latin typeface="Arial" panose="020B0604020202020204" pitchFamily="34" charset="0"/>
                <a:cs typeface="Arial" panose="020B0604020202020204" pitchFamily="34" charset="0"/>
              </a:rPr>
              <a:t>Irvine, CA</a:t>
            </a:r>
          </a:p>
          <a:p>
            <a:pPr algn="l">
              <a:lnSpc>
                <a:spcPct val="100000"/>
              </a:lnSpc>
              <a:spcBef>
                <a:spcPts val="0"/>
              </a:spcBef>
            </a:pPr>
            <a:r>
              <a:rPr lang="en-US" sz="1800" dirty="0" smtClean="0">
                <a:solidFill>
                  <a:schemeClr val="bg1"/>
                </a:solidFill>
                <a:latin typeface="Arial" panose="020B0604020202020204" pitchFamily="34" charset="0"/>
                <a:cs typeface="Arial" panose="020B0604020202020204" pitchFamily="34" charset="0"/>
              </a:rPr>
              <a:t>949.557.5047</a:t>
            </a:r>
            <a:endParaRPr lang="en-US" sz="1800" dirty="0">
              <a:solidFill>
                <a:schemeClr val="bg1"/>
              </a:solidFill>
              <a:latin typeface="Arial" panose="020B0604020202020204" pitchFamily="34" charset="0"/>
              <a:cs typeface="Arial" panose="020B0604020202020204" pitchFamily="34" charset="0"/>
            </a:endParaRPr>
          </a:p>
        </p:txBody>
      </p:sp>
      <p:sp>
        <p:nvSpPr>
          <p:cNvPr id="13" name="Footer Placeholder 3"/>
          <p:cNvSpPr txBox="1">
            <a:spLocks/>
          </p:cNvSpPr>
          <p:nvPr/>
        </p:nvSpPr>
        <p:spPr>
          <a:xfrm>
            <a:off x="754516" y="3681147"/>
            <a:ext cx="722942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smtClean="0">
                <a:solidFill>
                  <a:schemeClr val="bg1"/>
                </a:solidFill>
                <a:latin typeface="Arial" panose="020B0604020202020204" pitchFamily="34" charset="0"/>
                <a:cs typeface="Arial" panose="020B0604020202020204" pitchFamily="34" charset="0"/>
              </a:rPr>
              <a:t>IRWA Chapter 67 - 2019 Summer Seminar</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607017"/>
            <a:ext cx="2500315" cy="566738"/>
          </a:xfrm>
          <a:prstGeom prst="rect">
            <a:avLst/>
          </a:prstGeom>
        </p:spPr>
      </p:pic>
      <p:sp>
        <p:nvSpPr>
          <p:cNvPr id="16" name="TextBox 15"/>
          <p:cNvSpPr txBox="1"/>
          <p:nvPr/>
        </p:nvSpPr>
        <p:spPr>
          <a:xfrm>
            <a:off x="838200" y="2479015"/>
            <a:ext cx="7473287" cy="1107996"/>
          </a:xfrm>
          <a:prstGeom prst="rect">
            <a:avLst/>
          </a:prstGeom>
          <a:noFill/>
        </p:spPr>
        <p:txBody>
          <a:bodyPr wrap="square" rtlCol="0">
            <a:spAutoFit/>
          </a:bodyPr>
          <a:lstStyle/>
          <a:p>
            <a:r>
              <a:rPr lang="en-US" sz="6600" dirty="0">
                <a:solidFill>
                  <a:schemeClr val="bg1"/>
                </a:solidFill>
                <a:latin typeface="Times New Roman" panose="02020603050405020304" pitchFamily="18" charset="0"/>
                <a:cs typeface="Times New Roman" panose="02020603050405020304" pitchFamily="18" charset="0"/>
              </a:rPr>
              <a:t>Appraisal Process</a:t>
            </a:r>
            <a:endParaRPr lang="en-US" sz="6600" dirty="0"/>
          </a:p>
        </p:txBody>
      </p:sp>
    </p:spTree>
    <p:extLst>
      <p:ext uri="{BB962C8B-B14F-4D97-AF65-F5344CB8AC3E}">
        <p14:creationId xmlns:p14="http://schemas.microsoft.com/office/powerpoint/2010/main" val="714187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40915" y="6356350"/>
            <a:ext cx="2743200" cy="365125"/>
          </a:xfrm>
        </p:spPr>
        <p:txBody>
          <a:bodyPr/>
          <a:lstStyle/>
          <a:p>
            <a:fld id="{C4B6C0E7-0A92-40ED-AFC7-B5A9611F4F8E}" type="slidenum">
              <a:rPr lang="en-US" smtClean="0"/>
              <a:t>10</a:t>
            </a:fld>
            <a:endParaRPr lang="en-US" dirty="0"/>
          </a:p>
        </p:txBody>
      </p:sp>
      <p:pic>
        <p:nvPicPr>
          <p:cNvPr id="11" name="Content Placeholder 10"/>
          <p:cNvPicPr>
            <a:picLocks noGrp="1" noChangeAspect="1"/>
          </p:cNvPicPr>
          <p:nvPr>
            <p:ph sz="half" idx="1"/>
          </p:nvPr>
        </p:nvPicPr>
        <p:blipFill rotWithShape="1">
          <a:blip r:embed="rId2"/>
          <a:srcRect t="2640" b="600"/>
          <a:stretch/>
        </p:blipFill>
        <p:spPr>
          <a:xfrm>
            <a:off x="839579" y="1988600"/>
            <a:ext cx="5090061" cy="3986072"/>
          </a:xfrm>
          <a:prstGeom prst="rect">
            <a:avLst/>
          </a:prstGeom>
        </p:spPr>
      </p:pic>
      <p:sp>
        <p:nvSpPr>
          <p:cNvPr id="8" name="TextBox 7"/>
          <p:cNvSpPr txBox="1"/>
          <p:nvPr/>
        </p:nvSpPr>
        <p:spPr>
          <a:xfrm>
            <a:off x="740540" y="1522924"/>
            <a:ext cx="7416802"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PROJECT EXAMPLE 1</a:t>
            </a:r>
            <a:endParaRPr lang="en-US" b="1" dirty="0">
              <a:latin typeface="Arial" panose="020B0604020202020204" pitchFamily="34" charset="0"/>
              <a:cs typeface="Arial" panose="020B0604020202020204" pitchFamily="34" charset="0"/>
            </a:endParaRPr>
          </a:p>
        </p:txBody>
      </p:sp>
      <p:pic>
        <p:nvPicPr>
          <p:cNvPr id="10" name="Content Placeholder 9"/>
          <p:cNvPicPr>
            <a:picLocks noGrp="1" noChangeAspect="1"/>
          </p:cNvPicPr>
          <p:nvPr>
            <p:ph sz="half" idx="2"/>
          </p:nvPr>
        </p:nvPicPr>
        <p:blipFill rotWithShape="1">
          <a:blip r:embed="rId3"/>
          <a:srcRect t="7837"/>
          <a:stretch/>
        </p:blipFill>
        <p:spPr>
          <a:xfrm>
            <a:off x="6284557" y="1997475"/>
            <a:ext cx="5107343" cy="3987331"/>
          </a:xfrm>
          <a:prstGeom prst="rect">
            <a:avLst/>
          </a:prstGeom>
        </p:spPr>
      </p:pic>
      <p:sp>
        <p:nvSpPr>
          <p:cNvPr id="13" name="Title 1"/>
          <p:cNvSpPr>
            <a:spLocks noGrp="1"/>
          </p:cNvSpPr>
          <p:nvPr>
            <p:ph type="title"/>
          </p:nvPr>
        </p:nvSpPr>
        <p:spPr>
          <a:xfrm>
            <a:off x="749421" y="249716"/>
            <a:ext cx="10515600" cy="1325563"/>
          </a:xfrm>
        </p:spPr>
        <p:txBody>
          <a:bodyPr>
            <a:normAutofit/>
          </a:bodyPr>
          <a:lstStyle/>
          <a:p>
            <a:r>
              <a:rPr lang="en-US" sz="4800" b="1" dirty="0" smtClean="0">
                <a:solidFill>
                  <a:srgbClr val="363537"/>
                </a:solidFill>
                <a:latin typeface="Times New Roman" panose="02020603050405020304" pitchFamily="18" charset="0"/>
                <a:cs typeface="Times New Roman" panose="02020603050405020304" pitchFamily="18" charset="0"/>
              </a:rPr>
              <a:t>Regulations </a:t>
            </a:r>
            <a:r>
              <a:rPr lang="en-US" sz="4800" b="1" dirty="0">
                <a:solidFill>
                  <a:srgbClr val="363537"/>
                </a:solidFill>
                <a:latin typeface="Times New Roman" panose="02020603050405020304" pitchFamily="18" charset="0"/>
                <a:cs typeface="Times New Roman" panose="02020603050405020304" pitchFamily="18" charset="0"/>
              </a:rPr>
              <a:t>&amp; Guidelines</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4929015"/>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40915" y="6356350"/>
            <a:ext cx="2743200" cy="365125"/>
          </a:xfrm>
        </p:spPr>
        <p:txBody>
          <a:bodyPr/>
          <a:lstStyle/>
          <a:p>
            <a:fld id="{C4B6C0E7-0A92-40ED-AFC7-B5A9611F4F8E}" type="slidenum">
              <a:rPr lang="en-US" smtClean="0"/>
              <a:t>11</a:t>
            </a:fld>
            <a:endParaRPr lang="en-US" dirty="0"/>
          </a:p>
        </p:txBody>
      </p:sp>
      <p:sp>
        <p:nvSpPr>
          <p:cNvPr id="8" name="TextBox 7"/>
          <p:cNvSpPr txBox="1"/>
          <p:nvPr/>
        </p:nvSpPr>
        <p:spPr>
          <a:xfrm>
            <a:off x="740540" y="1522924"/>
            <a:ext cx="7416802"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PROJECT EXAMPLE 1</a:t>
            </a:r>
            <a:endParaRPr lang="en-US" b="1" dirty="0">
              <a:latin typeface="Arial" panose="020B0604020202020204" pitchFamily="34" charset="0"/>
              <a:cs typeface="Arial" panose="020B0604020202020204" pitchFamily="34" charset="0"/>
            </a:endParaRPr>
          </a:p>
        </p:txBody>
      </p:sp>
      <p:sp>
        <p:nvSpPr>
          <p:cNvPr id="13" name="Title 1"/>
          <p:cNvSpPr>
            <a:spLocks noGrp="1"/>
          </p:cNvSpPr>
          <p:nvPr>
            <p:ph type="title"/>
          </p:nvPr>
        </p:nvSpPr>
        <p:spPr>
          <a:xfrm>
            <a:off x="749421" y="249716"/>
            <a:ext cx="10515600" cy="1325563"/>
          </a:xfrm>
        </p:spPr>
        <p:txBody>
          <a:bodyPr>
            <a:normAutofit/>
          </a:bodyPr>
          <a:lstStyle/>
          <a:p>
            <a:r>
              <a:rPr lang="en-US" sz="4800" b="1" dirty="0" smtClean="0">
                <a:solidFill>
                  <a:srgbClr val="363537"/>
                </a:solidFill>
                <a:latin typeface="Times New Roman" panose="02020603050405020304" pitchFamily="18" charset="0"/>
                <a:cs typeface="Times New Roman" panose="02020603050405020304" pitchFamily="18" charset="0"/>
              </a:rPr>
              <a:t>Regulations </a:t>
            </a:r>
            <a:r>
              <a:rPr lang="en-US" sz="4800" b="1" dirty="0">
                <a:solidFill>
                  <a:srgbClr val="363537"/>
                </a:solidFill>
                <a:latin typeface="Times New Roman" panose="02020603050405020304" pitchFamily="18" charset="0"/>
                <a:cs typeface="Times New Roman" panose="02020603050405020304" pitchFamily="18" charset="0"/>
              </a:rPr>
              <a:t>&amp; Guidelines</a:t>
            </a:r>
            <a:endParaRPr lang="en-US" sz="4800" dirty="0">
              <a:solidFill>
                <a:srgbClr val="363537"/>
              </a:solidFill>
              <a:latin typeface="Times New Roman" panose="02020603050405020304" pitchFamily="18" charset="0"/>
              <a:cs typeface="Times New Roman" panose="02020603050405020304" pitchFamily="18" charset="0"/>
            </a:endParaRPr>
          </a:p>
        </p:txBody>
      </p:sp>
      <p:pic>
        <p:nvPicPr>
          <p:cNvPr id="9"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9585" y="2060272"/>
            <a:ext cx="5178829" cy="3882044"/>
          </a:xfrm>
        </p:spPr>
      </p:pic>
      <p:pic>
        <p:nvPicPr>
          <p:cNvPr id="12"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3585" y="2060272"/>
            <a:ext cx="5178829" cy="3882044"/>
          </a:xfrm>
        </p:spPr>
      </p:pic>
    </p:spTree>
    <p:extLst>
      <p:ext uri="{BB962C8B-B14F-4D97-AF65-F5344CB8AC3E}">
        <p14:creationId xmlns:p14="http://schemas.microsoft.com/office/powerpoint/2010/main" val="2374004332"/>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9" y="2239211"/>
            <a:ext cx="10346267" cy="4293472"/>
          </a:xfrm>
        </p:spPr>
        <p:txBody>
          <a:bodyPr>
            <a:noAutofit/>
          </a:bodyPr>
          <a:lstStyle/>
          <a:p>
            <a:pPr marL="0" lvl="0" indent="0">
              <a:buNone/>
            </a:pPr>
            <a:r>
              <a:rPr lang="en-US" dirty="0" smtClean="0">
                <a:solidFill>
                  <a:schemeClr val="tx1">
                    <a:lumMod val="95000"/>
                    <a:lumOff val="5000"/>
                  </a:schemeClr>
                </a:solidFill>
                <a:latin typeface="Arial" panose="020B0604020202020204" pitchFamily="34" charset="0"/>
                <a:cs typeface="Arial" panose="020B0604020202020204" pitchFamily="34" charset="0"/>
              </a:rPr>
              <a:t>Other Relevant Sections</a:t>
            </a:r>
          </a:p>
          <a:p>
            <a:pPr lvl="0"/>
            <a:r>
              <a:rPr lang="en-US" sz="2400" dirty="0" smtClean="0">
                <a:solidFill>
                  <a:schemeClr val="tx1">
                    <a:lumMod val="95000"/>
                    <a:lumOff val="5000"/>
                  </a:schemeClr>
                </a:solidFill>
                <a:latin typeface="Arial" panose="020B0604020202020204" pitchFamily="34" charset="0"/>
                <a:cs typeface="Arial" panose="020B0604020202020204" pitchFamily="34" charset="0"/>
              </a:rPr>
              <a:t>Compensation for Loss of Goodwill [§1263.510 - 1263.530]  </a:t>
            </a:r>
          </a:p>
          <a:p>
            <a:pPr lvl="0"/>
            <a:r>
              <a:rPr lang="en-US" sz="2400" dirty="0" smtClean="0">
                <a:solidFill>
                  <a:schemeClr val="tx1">
                    <a:lumMod val="95000"/>
                    <a:lumOff val="5000"/>
                  </a:schemeClr>
                </a:solidFill>
                <a:latin typeface="Arial" panose="020B0604020202020204" pitchFamily="34" charset="0"/>
                <a:cs typeface="Arial" panose="020B0604020202020204" pitchFamily="34" charset="0"/>
              </a:rPr>
              <a:t>Divided Interests [§1265.010 - 1265.420] </a:t>
            </a:r>
          </a:p>
          <a:p>
            <a:pPr lvl="1">
              <a:buFont typeface="Courier New" panose="02070309020205020404" pitchFamily="49" charset="0"/>
              <a:buChar char="o"/>
            </a:pPr>
            <a:r>
              <a:rPr lang="en-US" sz="2200" dirty="0" smtClean="0">
                <a:solidFill>
                  <a:schemeClr val="tx1">
                    <a:lumMod val="95000"/>
                    <a:lumOff val="5000"/>
                  </a:schemeClr>
                </a:solidFill>
                <a:latin typeface="Arial" panose="020B0604020202020204" pitchFamily="34" charset="0"/>
                <a:cs typeface="Arial" panose="020B0604020202020204" pitchFamily="34" charset="0"/>
              </a:rPr>
              <a:t>Leases</a:t>
            </a:r>
          </a:p>
          <a:p>
            <a:pPr lvl="2" fontAlgn="base">
              <a:buFont typeface="Courier New" panose="02070309020205020404" pitchFamily="49" charset="0"/>
              <a:buChar char="o"/>
            </a:pPr>
            <a:r>
              <a:rPr lang="en-US" sz="2200" dirty="0" smtClean="0">
                <a:solidFill>
                  <a:schemeClr val="tx1">
                    <a:lumMod val="95000"/>
                    <a:lumOff val="5000"/>
                  </a:schemeClr>
                </a:solidFill>
                <a:latin typeface="Arial" panose="020B0604020202020204" pitchFamily="34" charset="0"/>
                <a:cs typeface="Arial" panose="020B0604020202020204" pitchFamily="34" charset="0"/>
              </a:rPr>
              <a:t>§</a:t>
            </a:r>
            <a:r>
              <a:rPr lang="en-US" sz="2200" dirty="0">
                <a:solidFill>
                  <a:schemeClr val="tx1">
                    <a:lumMod val="95000"/>
                    <a:lumOff val="5000"/>
                  </a:schemeClr>
                </a:solidFill>
                <a:latin typeface="Arial" panose="020B0604020202020204" pitchFamily="34" charset="0"/>
                <a:cs typeface="Arial" panose="020B0604020202020204" pitchFamily="34" charset="0"/>
              </a:rPr>
              <a:t>1265.110: Where all the property subject to a lease is acquired for public use, the lease terminates.</a:t>
            </a:r>
          </a:p>
          <a:p>
            <a:pPr lvl="2" fontAlgn="base">
              <a:buFont typeface="Courier New" panose="02070309020205020404" pitchFamily="49" charset="0"/>
              <a:buChar char="o"/>
            </a:pPr>
            <a:r>
              <a:rPr lang="en-US" sz="2200" dirty="0">
                <a:solidFill>
                  <a:schemeClr val="tx1">
                    <a:lumMod val="95000"/>
                    <a:lumOff val="5000"/>
                  </a:schemeClr>
                </a:solidFill>
                <a:latin typeface="Arial" panose="020B0604020202020204" pitchFamily="34" charset="0"/>
                <a:cs typeface="Arial" panose="020B0604020202020204" pitchFamily="34" charset="0"/>
              </a:rPr>
              <a:t>§</a:t>
            </a:r>
            <a:r>
              <a:rPr lang="en-US" sz="2200" dirty="0" smtClean="0">
                <a:solidFill>
                  <a:schemeClr val="tx1">
                    <a:lumMod val="95000"/>
                    <a:lumOff val="5000"/>
                  </a:schemeClr>
                </a:solidFill>
                <a:latin typeface="Arial" panose="020B0604020202020204" pitchFamily="34" charset="0"/>
                <a:cs typeface="Arial" panose="020B0604020202020204" pitchFamily="34" charset="0"/>
              </a:rPr>
              <a:t>1265.120</a:t>
            </a:r>
            <a:r>
              <a:rPr lang="en-US" sz="2200" dirty="0">
                <a:solidFill>
                  <a:schemeClr val="tx1">
                    <a:lumMod val="95000"/>
                    <a:lumOff val="5000"/>
                  </a:schemeClr>
                </a:solidFill>
                <a:latin typeface="Arial" panose="020B0604020202020204" pitchFamily="34" charset="0"/>
                <a:cs typeface="Arial" panose="020B0604020202020204" pitchFamily="34" charset="0"/>
              </a:rPr>
              <a:t>: </a:t>
            </a:r>
            <a:r>
              <a:rPr lang="en-US" sz="2200" dirty="0" smtClean="0">
                <a:solidFill>
                  <a:schemeClr val="tx1">
                    <a:lumMod val="95000"/>
                    <a:lumOff val="5000"/>
                  </a:schemeClr>
                </a:solidFill>
                <a:latin typeface="Arial" panose="020B0604020202020204" pitchFamily="34" charset="0"/>
                <a:cs typeface="Arial" panose="020B0604020202020204" pitchFamily="34" charset="0"/>
              </a:rPr>
              <a:t>Except </a:t>
            </a:r>
            <a:r>
              <a:rPr lang="en-US" sz="2200" dirty="0">
                <a:solidFill>
                  <a:schemeClr val="tx1">
                    <a:lumMod val="95000"/>
                    <a:lumOff val="5000"/>
                  </a:schemeClr>
                </a:solidFill>
                <a:latin typeface="Arial" panose="020B0604020202020204" pitchFamily="34" charset="0"/>
                <a:cs typeface="Arial" panose="020B0604020202020204" pitchFamily="34" charset="0"/>
              </a:rPr>
              <a:t>as provided in Section 1265.130, where part of the property subject to a lease is acquired for public use, </a:t>
            </a:r>
            <a:r>
              <a:rPr lang="en-US" sz="2200" u="sng" dirty="0">
                <a:solidFill>
                  <a:schemeClr val="tx1">
                    <a:lumMod val="95000"/>
                    <a:lumOff val="5000"/>
                  </a:schemeClr>
                </a:solidFill>
                <a:latin typeface="Arial" panose="020B0604020202020204" pitchFamily="34" charset="0"/>
                <a:cs typeface="Arial" panose="020B0604020202020204" pitchFamily="34" charset="0"/>
              </a:rPr>
              <a:t>the lease terminates as to the part taken and remains in force as to the remainder</a:t>
            </a:r>
            <a:r>
              <a:rPr lang="en-US" sz="2200" dirty="0">
                <a:solidFill>
                  <a:schemeClr val="tx1">
                    <a:lumMod val="95000"/>
                    <a:lumOff val="5000"/>
                  </a:schemeClr>
                </a:solidFill>
                <a:latin typeface="Arial" panose="020B0604020202020204" pitchFamily="34" charset="0"/>
                <a:cs typeface="Arial" panose="020B0604020202020204" pitchFamily="34" charset="0"/>
              </a:rPr>
              <a:t>, and the rent reserved in the lease that is allocable to the part taken is extinguished</a:t>
            </a:r>
            <a:r>
              <a:rPr lang="en-US" sz="2200" dirty="0" smtClean="0">
                <a:solidFill>
                  <a:schemeClr val="tx1">
                    <a:lumMod val="95000"/>
                    <a:lumOff val="5000"/>
                  </a:schemeClr>
                </a:solidFill>
                <a:latin typeface="Arial" panose="020B0604020202020204" pitchFamily="34" charset="0"/>
                <a:cs typeface="Arial" panose="020B0604020202020204" pitchFamily="34" charset="0"/>
              </a:rPr>
              <a:t>.</a:t>
            </a:r>
            <a:endParaRPr lang="en-US" sz="22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a:xfrm>
            <a:off x="9240915" y="6356350"/>
            <a:ext cx="2743200" cy="365125"/>
          </a:xfrm>
        </p:spPr>
        <p:txBody>
          <a:bodyPr/>
          <a:lstStyle/>
          <a:p>
            <a:fld id="{C4B6C0E7-0A92-40ED-AFC7-B5A9611F4F8E}" type="slidenum">
              <a:rPr lang="en-US" smtClean="0">
                <a:solidFill>
                  <a:prstClr val="black">
                    <a:tint val="75000"/>
                  </a:prstClr>
                </a:solidFill>
              </a:rPr>
              <a:pPr/>
              <a:t>12</a:t>
            </a:fld>
            <a:endParaRPr lang="en-US" dirty="0">
              <a:solidFill>
                <a:prstClr val="black">
                  <a:tint val="75000"/>
                </a:prstClr>
              </a:solidFill>
            </a:endParaRPr>
          </a:p>
        </p:txBody>
      </p:sp>
      <p:sp>
        <p:nvSpPr>
          <p:cNvPr id="7" name="TextBox 6"/>
          <p:cNvSpPr txBox="1"/>
          <p:nvPr/>
        </p:nvSpPr>
        <p:spPr>
          <a:xfrm>
            <a:off x="740542" y="1619344"/>
            <a:ext cx="7416802" cy="461665"/>
          </a:xfrm>
          <a:prstGeom prst="rect">
            <a:avLst/>
          </a:prstGeom>
          <a:noFill/>
        </p:spPr>
        <p:txBody>
          <a:bodyPr wrap="square" rtlCol="0">
            <a:spAutoFit/>
          </a:bodyPr>
          <a:lstStyle/>
          <a:p>
            <a:r>
              <a:rPr lang="en-US" sz="2400" b="1" dirty="0" smtClean="0">
                <a:solidFill>
                  <a:schemeClr val="tx1">
                    <a:lumMod val="95000"/>
                    <a:lumOff val="5000"/>
                  </a:schemeClr>
                </a:solidFill>
                <a:latin typeface="Arial" panose="020B0604020202020204" pitchFamily="34" charset="0"/>
                <a:cs typeface="Arial" panose="020B0604020202020204" pitchFamily="34" charset="0"/>
              </a:rPr>
              <a:t>TITLE 7 (EMINENT DOMAIN LAW) OF CCP </a:t>
            </a:r>
            <a:endParaRPr lang="en-US" sz="24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749421" y="249716"/>
            <a:ext cx="10515600" cy="1325563"/>
          </a:xfrm>
        </p:spPr>
        <p:txBody>
          <a:bodyPr>
            <a:normAutofit/>
          </a:bodyPr>
          <a:lstStyle/>
          <a:p>
            <a:r>
              <a:rPr lang="en-US" sz="4800" b="1" dirty="0" smtClean="0">
                <a:solidFill>
                  <a:srgbClr val="363537"/>
                </a:solidFill>
                <a:latin typeface="Times New Roman" panose="02020603050405020304" pitchFamily="18" charset="0"/>
                <a:cs typeface="Times New Roman" panose="02020603050405020304" pitchFamily="18" charset="0"/>
              </a:rPr>
              <a:t>Regulations </a:t>
            </a:r>
            <a:r>
              <a:rPr lang="en-US" sz="4800" b="1" dirty="0">
                <a:solidFill>
                  <a:srgbClr val="363537"/>
                </a:solidFill>
                <a:latin typeface="Times New Roman" panose="02020603050405020304" pitchFamily="18" charset="0"/>
                <a:cs typeface="Times New Roman" panose="02020603050405020304" pitchFamily="18" charset="0"/>
              </a:rPr>
              <a:t>&amp; Guidelines</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105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0542" y="1721066"/>
            <a:ext cx="6983031" cy="4351338"/>
          </a:xfrm>
        </p:spPr>
        <p:txBody>
          <a:bodyPr>
            <a:noAutofit/>
          </a:bodyPr>
          <a:lstStyle/>
          <a:p>
            <a:pPr marL="0" indent="0">
              <a:buNone/>
            </a:pPr>
            <a:r>
              <a:rPr lang="en-US" sz="2400" b="1" dirty="0" smtClean="0">
                <a:latin typeface="Arial" panose="020B0604020202020204" pitchFamily="34" charset="0"/>
                <a:cs typeface="Arial" panose="020B0604020202020204" pitchFamily="34" charset="0"/>
              </a:rPr>
              <a:t>UNIFORM STANDARDS OF PROFESSIONAL APPRAISAL PRACTICE (USPAP)</a:t>
            </a:r>
          </a:p>
          <a:p>
            <a:pPr marL="0" indent="0">
              <a:buNone/>
            </a:pPr>
            <a:r>
              <a:rPr lang="en-US" sz="2000" b="1" dirty="0" smtClean="0">
                <a:latin typeface="Arial" panose="020B0604020202020204" pitchFamily="34" charset="0"/>
                <a:cs typeface="Arial" panose="020B0604020202020204" pitchFamily="34" charset="0"/>
              </a:rPr>
              <a:t>What </a:t>
            </a:r>
            <a:r>
              <a:rPr lang="en-US" sz="2000" b="1" dirty="0">
                <a:latin typeface="Arial" panose="020B0604020202020204" pitchFamily="34" charset="0"/>
                <a:cs typeface="Arial" panose="020B0604020202020204" pitchFamily="34" charset="0"/>
              </a:rPr>
              <a:t>it </a:t>
            </a:r>
            <a:r>
              <a:rPr lang="en-US" sz="2000" b="1" dirty="0" smtClean="0">
                <a:latin typeface="Arial" panose="020B0604020202020204" pitchFamily="34" charset="0"/>
                <a:cs typeface="Arial" panose="020B0604020202020204" pitchFamily="34" charset="0"/>
              </a:rPr>
              <a:t>is…</a:t>
            </a:r>
          </a:p>
          <a:p>
            <a:r>
              <a:rPr lang="en-US" sz="2000" dirty="0">
                <a:latin typeface="Arial" panose="020B0604020202020204" pitchFamily="34" charset="0"/>
                <a:cs typeface="Arial" panose="020B0604020202020204" pitchFamily="34" charset="0"/>
              </a:rPr>
              <a:t>Sets standards for appraisers to develop and communicate their analyses, opinions, and conclusions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to intended users of their services in a manner that is meaningful and not misleading.</a:t>
            </a:r>
          </a:p>
          <a:p>
            <a:r>
              <a:rPr lang="en-US" sz="2000" dirty="0" smtClean="0">
                <a:latin typeface="Arial" panose="020B0604020202020204" pitchFamily="34" charset="0"/>
                <a:cs typeface="Arial" panose="020B0604020202020204" pitchFamily="34" charset="0"/>
              </a:rPr>
              <a:t>USPAP </a:t>
            </a:r>
            <a:r>
              <a:rPr lang="en-US" sz="2000" dirty="0">
                <a:latin typeface="Arial" panose="020B0604020202020204" pitchFamily="34" charset="0"/>
                <a:cs typeface="Arial" panose="020B0604020202020204" pitchFamily="34" charset="0"/>
              </a:rPr>
              <a:t>was created to promote and maintain a high level of public trust in appraisal practice by establishing requirements for appraisers. </a:t>
            </a:r>
          </a:p>
          <a:p>
            <a:r>
              <a:rPr lang="en-US" sz="2000" dirty="0" smtClean="0">
                <a:latin typeface="Arial" panose="020B0604020202020204" pitchFamily="34" charset="0"/>
                <a:cs typeface="Arial" panose="020B0604020202020204" pitchFamily="34" charset="0"/>
              </a:rPr>
              <a:t>Promulgated by the Appraisal Standards Board (ASB) and updated </a:t>
            </a:r>
            <a:r>
              <a:rPr lang="en-US" sz="2000" dirty="0">
                <a:latin typeface="Arial" panose="020B0604020202020204" pitchFamily="34" charset="0"/>
                <a:cs typeface="Arial" panose="020B0604020202020204" pitchFamily="34" charset="0"/>
              </a:rPr>
              <a:t>every two years (current edition is 2018-2019</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C4B6C0E7-0A92-40ED-AFC7-B5A9611F4F8E}" type="slidenum">
              <a:rPr lang="en-US" smtClean="0"/>
              <a:t>13</a:t>
            </a:fld>
            <a:endParaRPr lang="en-US" dirty="0"/>
          </a:p>
        </p:txBody>
      </p:sp>
      <p:pic>
        <p:nvPicPr>
          <p:cNvPr id="6" name="Picture 5"/>
          <p:cNvPicPr>
            <a:picLocks noChangeAspect="1"/>
          </p:cNvPicPr>
          <p:nvPr/>
        </p:nvPicPr>
        <p:blipFill rotWithShape="1">
          <a:blip r:embed="rId2"/>
          <a:srcRect l="-1" r="665"/>
          <a:stretch/>
        </p:blipFill>
        <p:spPr>
          <a:xfrm>
            <a:off x="7972144" y="1812182"/>
            <a:ext cx="3417902" cy="3913017"/>
          </a:xfrm>
          <a:prstGeom prst="rect">
            <a:avLst/>
          </a:prstGeom>
          <a:ln w="3175">
            <a:solidFill>
              <a:srgbClr val="363537"/>
            </a:solidFill>
          </a:ln>
        </p:spPr>
      </p:pic>
      <p:sp>
        <p:nvSpPr>
          <p:cNvPr id="10" name="Title 1"/>
          <p:cNvSpPr>
            <a:spLocks noGrp="1"/>
          </p:cNvSpPr>
          <p:nvPr>
            <p:ph type="title"/>
          </p:nvPr>
        </p:nvSpPr>
        <p:spPr>
          <a:xfrm>
            <a:off x="749421" y="249716"/>
            <a:ext cx="10515600" cy="1325563"/>
          </a:xfrm>
        </p:spPr>
        <p:txBody>
          <a:bodyPr>
            <a:normAutofit/>
          </a:bodyPr>
          <a:lstStyle/>
          <a:p>
            <a:r>
              <a:rPr lang="en-US" sz="4800" b="1" dirty="0" smtClean="0">
                <a:solidFill>
                  <a:srgbClr val="363537"/>
                </a:solidFill>
                <a:latin typeface="Times New Roman" panose="02020603050405020304" pitchFamily="18" charset="0"/>
                <a:cs typeface="Times New Roman" panose="02020603050405020304" pitchFamily="18" charset="0"/>
              </a:rPr>
              <a:t>Regulations </a:t>
            </a:r>
            <a:r>
              <a:rPr lang="en-US" sz="4800" b="1" dirty="0">
                <a:solidFill>
                  <a:srgbClr val="363537"/>
                </a:solidFill>
                <a:latin typeface="Times New Roman" panose="02020603050405020304" pitchFamily="18" charset="0"/>
                <a:cs typeface="Times New Roman" panose="02020603050405020304" pitchFamily="18" charset="0"/>
              </a:rPr>
              <a:t>&amp; Guidelines</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77867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1664" y="1694434"/>
            <a:ext cx="10160000" cy="4351338"/>
          </a:xfrm>
        </p:spPr>
        <p:txBody>
          <a:bodyPr>
            <a:normAutofit/>
          </a:bodyPr>
          <a:lstStyle/>
          <a:p>
            <a:pPr marL="0" indent="0">
              <a:buNone/>
            </a:pPr>
            <a:r>
              <a:rPr lang="en-US" b="1" dirty="0" smtClean="0"/>
              <a:t>UNIFORM STANDARDS OF PROFESSIONAL APPRAISAL PRACTICE (USPAP)</a:t>
            </a:r>
          </a:p>
          <a:p>
            <a:pPr marL="0" indent="0">
              <a:spcBef>
                <a:spcPts val="2000"/>
              </a:spcBef>
              <a:buNone/>
            </a:pPr>
            <a:r>
              <a:rPr lang="en-US" sz="2400" b="1" dirty="0" smtClean="0">
                <a:latin typeface="Arial" panose="020B0604020202020204" pitchFamily="34" charset="0"/>
                <a:cs typeface="Arial" panose="020B0604020202020204" pitchFamily="34" charset="0"/>
              </a:rPr>
              <a:t>What Its Not</a:t>
            </a:r>
          </a:p>
          <a:p>
            <a:r>
              <a:rPr lang="en-US" sz="2000" dirty="0" smtClean="0">
                <a:latin typeface="Arial" panose="020B0604020202020204" pitchFamily="34" charset="0"/>
                <a:cs typeface="Arial" panose="020B0604020202020204" pitchFamily="34" charset="0"/>
              </a:rPr>
              <a:t>Not </a:t>
            </a:r>
            <a:r>
              <a:rPr lang="en-US" sz="2000" dirty="0">
                <a:latin typeface="Arial" panose="020B0604020202020204" pitchFamily="34" charset="0"/>
                <a:cs typeface="Arial" panose="020B0604020202020204" pitchFamily="34" charset="0"/>
              </a:rPr>
              <a:t>a law</a:t>
            </a:r>
          </a:p>
          <a:p>
            <a:r>
              <a:rPr lang="en-US" sz="2000" dirty="0" smtClean="0">
                <a:latin typeface="Arial" panose="020B0604020202020204" pitchFamily="34" charset="0"/>
                <a:cs typeface="Arial" panose="020B0604020202020204" pitchFamily="34" charset="0"/>
              </a:rPr>
              <a:t>Does not set </a:t>
            </a:r>
            <a:r>
              <a:rPr lang="en-US" sz="2000" dirty="0">
                <a:latin typeface="Arial" panose="020B0604020202020204" pitchFamily="34" charset="0"/>
                <a:cs typeface="Arial" panose="020B0604020202020204" pitchFamily="34" charset="0"/>
              </a:rPr>
              <a:t>specific methods appraisers should </a:t>
            </a:r>
            <a:r>
              <a:rPr lang="en-US" sz="2000" dirty="0" smtClean="0">
                <a:latin typeface="Arial" panose="020B0604020202020204" pitchFamily="34" charset="0"/>
                <a:cs typeface="Arial" panose="020B0604020202020204" pitchFamily="34" charset="0"/>
              </a:rPr>
              <a:t>use</a:t>
            </a:r>
          </a:p>
          <a:p>
            <a:r>
              <a:rPr lang="en-US" sz="2000" dirty="0">
                <a:latin typeface="Arial" panose="020B0604020202020204" pitchFamily="34" charset="0"/>
                <a:cs typeface="Arial" panose="020B0604020202020204" pitchFamily="34" charset="0"/>
              </a:rPr>
              <a:t>Does not establish who or which assignments must </a:t>
            </a:r>
            <a:r>
              <a:rPr lang="en-US" sz="2000" dirty="0" smtClean="0">
                <a:latin typeface="Arial" panose="020B0604020202020204" pitchFamily="34" charset="0"/>
                <a:cs typeface="Arial" panose="020B0604020202020204" pitchFamily="34" charset="0"/>
              </a:rPr>
              <a:t>comply</a:t>
            </a:r>
            <a:endParaRPr lang="en-US" sz="2000" u="sng" dirty="0">
              <a:latin typeface="Arial" panose="020B0604020202020204" pitchFamily="34" charset="0"/>
              <a:cs typeface="Arial" panose="020B0604020202020204" pitchFamily="34" charset="0"/>
            </a:endParaRPr>
          </a:p>
          <a:p>
            <a:pPr marL="0" indent="0">
              <a:spcBef>
                <a:spcPts val="2000"/>
              </a:spcBef>
              <a:buNone/>
            </a:pPr>
            <a:r>
              <a:rPr lang="en-US" sz="2400" b="1" dirty="0" smtClean="0">
                <a:latin typeface="Arial" panose="020B0604020202020204" pitchFamily="34" charset="0"/>
                <a:cs typeface="Arial" panose="020B0604020202020204" pitchFamily="34" charset="0"/>
              </a:rPr>
              <a:t>When Does It Apply?</a:t>
            </a:r>
          </a:p>
          <a:p>
            <a:r>
              <a:rPr lang="en-US" sz="2000" dirty="0" smtClean="0">
                <a:latin typeface="Arial" panose="020B0604020202020204" pitchFamily="34" charset="0"/>
                <a:cs typeface="Arial" panose="020B0604020202020204" pitchFamily="34" charset="0"/>
              </a:rPr>
              <a:t>“An appraiser must comply with USPAP when either the service or the appraiser is </a:t>
            </a:r>
            <a:r>
              <a:rPr lang="en-US" sz="2000" dirty="0">
                <a:latin typeface="Arial" panose="020B0604020202020204" pitchFamily="34" charset="0"/>
                <a:cs typeface="Arial" panose="020B0604020202020204" pitchFamily="34" charset="0"/>
              </a:rPr>
              <a:t>required by </a:t>
            </a:r>
            <a:r>
              <a:rPr lang="en-US" sz="2000" dirty="0" smtClean="0">
                <a:latin typeface="Arial" panose="020B0604020202020204" pitchFamily="34" charset="0"/>
                <a:cs typeface="Arial" panose="020B0604020202020204" pitchFamily="34" charset="0"/>
              </a:rPr>
              <a:t>law, </a:t>
            </a:r>
            <a:r>
              <a:rPr lang="en-US" sz="2000" dirty="0">
                <a:latin typeface="Arial" panose="020B0604020202020204" pitchFamily="34" charset="0"/>
                <a:cs typeface="Arial" panose="020B0604020202020204" pitchFamily="34" charset="0"/>
              </a:rPr>
              <a:t>regulation, or agreement with the </a:t>
            </a:r>
            <a:r>
              <a:rPr lang="en-US" sz="2000" dirty="0" smtClean="0">
                <a:latin typeface="Arial" panose="020B0604020202020204" pitchFamily="34" charset="0"/>
                <a:cs typeface="Arial" panose="020B0604020202020204" pitchFamily="34" charset="0"/>
              </a:rPr>
              <a:t>client </a:t>
            </a:r>
            <a:r>
              <a:rPr lang="en-US" sz="2000" dirty="0">
                <a:latin typeface="Arial" panose="020B0604020202020204" pitchFamily="34" charset="0"/>
                <a:cs typeface="Arial" panose="020B0604020202020204" pitchFamily="34" charset="0"/>
              </a:rPr>
              <a:t>or intended </a:t>
            </a:r>
            <a:r>
              <a:rPr lang="en-US" sz="2000" dirty="0" smtClean="0">
                <a:latin typeface="Arial" panose="020B0604020202020204" pitchFamily="34" charset="0"/>
                <a:cs typeface="Arial" panose="020B0604020202020204" pitchFamily="34" charset="0"/>
              </a:rPr>
              <a:t>user.” – USPAP Preamble</a:t>
            </a:r>
            <a:endParaRPr lang="en-US" sz="2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C4B6C0E7-0A92-40ED-AFC7-B5A9611F4F8E}" type="slidenum">
              <a:rPr lang="en-US" smtClean="0"/>
              <a:t>14</a:t>
            </a:fld>
            <a:endParaRPr lang="en-US" dirty="0"/>
          </a:p>
        </p:txBody>
      </p:sp>
      <p:sp>
        <p:nvSpPr>
          <p:cNvPr id="9" name="Title 1"/>
          <p:cNvSpPr>
            <a:spLocks noGrp="1"/>
          </p:cNvSpPr>
          <p:nvPr>
            <p:ph type="title"/>
          </p:nvPr>
        </p:nvSpPr>
        <p:spPr>
          <a:xfrm>
            <a:off x="749421" y="249716"/>
            <a:ext cx="10515600" cy="1325563"/>
          </a:xfrm>
        </p:spPr>
        <p:txBody>
          <a:bodyPr>
            <a:normAutofit/>
          </a:bodyPr>
          <a:lstStyle/>
          <a:p>
            <a:r>
              <a:rPr lang="en-US" sz="4800" b="1" dirty="0" smtClean="0">
                <a:solidFill>
                  <a:srgbClr val="363537"/>
                </a:solidFill>
                <a:latin typeface="Times New Roman" panose="02020603050405020304" pitchFamily="18" charset="0"/>
                <a:cs typeface="Times New Roman" panose="02020603050405020304" pitchFamily="18" charset="0"/>
              </a:rPr>
              <a:t>Regulations </a:t>
            </a:r>
            <a:r>
              <a:rPr lang="en-US" sz="4800" b="1" dirty="0">
                <a:solidFill>
                  <a:srgbClr val="363537"/>
                </a:solidFill>
                <a:latin typeface="Times New Roman" panose="02020603050405020304" pitchFamily="18" charset="0"/>
                <a:cs typeface="Times New Roman" panose="02020603050405020304" pitchFamily="18" charset="0"/>
              </a:rPr>
              <a:t>&amp; Guidelines</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0791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0542" y="1636974"/>
            <a:ext cx="10651358" cy="4390378"/>
          </a:xfrm>
        </p:spPr>
        <p:txBody>
          <a:bodyPr>
            <a:normAutofit fontScale="77500" lnSpcReduction="20000"/>
          </a:bodyPr>
          <a:lstStyle/>
          <a:p>
            <a:pPr marL="0" indent="0">
              <a:lnSpc>
                <a:spcPct val="120000"/>
              </a:lnSpc>
              <a:buNone/>
            </a:pPr>
            <a:r>
              <a:rPr lang="en-US" sz="3100" b="1" dirty="0" smtClean="0">
                <a:solidFill>
                  <a:schemeClr val="tx1">
                    <a:lumMod val="95000"/>
                    <a:lumOff val="5000"/>
                  </a:schemeClr>
                </a:solidFill>
                <a:latin typeface="Arial" panose="020B0604020202020204" pitchFamily="34" charset="0"/>
                <a:cs typeface="Arial" panose="020B0604020202020204" pitchFamily="34" charset="0"/>
              </a:rPr>
              <a:t>UNIFORM STANDARDS OF PROFESSIONAL APPRAISAL </a:t>
            </a:r>
            <a:br>
              <a:rPr lang="en-US" sz="3100" b="1" dirty="0" smtClean="0">
                <a:solidFill>
                  <a:schemeClr val="tx1">
                    <a:lumMod val="95000"/>
                    <a:lumOff val="5000"/>
                  </a:schemeClr>
                </a:solidFill>
                <a:latin typeface="Arial" panose="020B0604020202020204" pitchFamily="34" charset="0"/>
                <a:cs typeface="Arial" panose="020B0604020202020204" pitchFamily="34" charset="0"/>
              </a:rPr>
            </a:br>
            <a:r>
              <a:rPr lang="en-US" sz="3100" b="1" dirty="0" smtClean="0">
                <a:solidFill>
                  <a:schemeClr val="tx1">
                    <a:lumMod val="95000"/>
                    <a:lumOff val="5000"/>
                  </a:schemeClr>
                </a:solidFill>
                <a:latin typeface="Arial" panose="020B0604020202020204" pitchFamily="34" charset="0"/>
                <a:cs typeface="Arial" panose="020B0604020202020204" pitchFamily="34" charset="0"/>
              </a:rPr>
              <a:t>PRACTICE (USPAP)</a:t>
            </a:r>
          </a:p>
          <a:p>
            <a:pPr marL="0" indent="0">
              <a:spcBef>
                <a:spcPts val="2000"/>
              </a:spcBef>
              <a:buNone/>
            </a:pPr>
            <a:r>
              <a:rPr lang="en-US" sz="2600" b="1" dirty="0" smtClean="0">
                <a:solidFill>
                  <a:schemeClr val="tx1">
                    <a:lumMod val="95000"/>
                    <a:lumOff val="5000"/>
                  </a:schemeClr>
                </a:solidFill>
                <a:latin typeface="Arial" panose="020B0604020202020204" pitchFamily="34" charset="0"/>
                <a:cs typeface="Arial" panose="020B0604020202020204" pitchFamily="34" charset="0"/>
              </a:rPr>
              <a:t>What it includes</a:t>
            </a:r>
            <a:endParaRPr lang="en-US" sz="2600" b="1" dirty="0">
              <a:solidFill>
                <a:schemeClr val="tx1">
                  <a:lumMod val="95000"/>
                  <a:lumOff val="5000"/>
                </a:schemeClr>
              </a:solidFill>
              <a:latin typeface="Arial" panose="020B0604020202020204" pitchFamily="34" charset="0"/>
              <a:cs typeface="Arial" panose="020B0604020202020204" pitchFamily="34" charset="0"/>
            </a:endParaRPr>
          </a:p>
          <a:p>
            <a:pPr>
              <a:lnSpc>
                <a:spcPct val="120000"/>
              </a:lnSpc>
            </a:pPr>
            <a:r>
              <a:rPr lang="en-US" sz="1900" dirty="0" smtClean="0">
                <a:solidFill>
                  <a:schemeClr val="tx1">
                    <a:lumMod val="95000"/>
                    <a:lumOff val="5000"/>
                  </a:schemeClr>
                </a:solidFill>
                <a:latin typeface="Arial" panose="020B0604020202020204" pitchFamily="34" charset="0"/>
                <a:cs typeface="Arial" panose="020B0604020202020204" pitchFamily="34" charset="0"/>
              </a:rPr>
              <a:t>Definitions – Unique terminology specific to USPAP</a:t>
            </a:r>
          </a:p>
          <a:p>
            <a:pPr>
              <a:lnSpc>
                <a:spcPct val="120000"/>
              </a:lnSpc>
              <a:spcBef>
                <a:spcPts val="500"/>
              </a:spcBef>
            </a:pPr>
            <a:r>
              <a:rPr lang="en-US" sz="1900" dirty="0" smtClean="0">
                <a:solidFill>
                  <a:schemeClr val="tx1">
                    <a:lumMod val="95000"/>
                    <a:lumOff val="5000"/>
                  </a:schemeClr>
                </a:solidFill>
                <a:latin typeface="Arial" panose="020B0604020202020204" pitchFamily="34" charset="0"/>
                <a:cs typeface="Arial" panose="020B0604020202020204" pitchFamily="34" charset="0"/>
              </a:rPr>
              <a:t>Ethics Rule – Sets forth the requirements for integrity, impartiality, objectivity, independent judgement and </a:t>
            </a:r>
            <a:br>
              <a:rPr lang="en-US" sz="1900" dirty="0" smtClean="0">
                <a:solidFill>
                  <a:schemeClr val="tx1">
                    <a:lumMod val="95000"/>
                    <a:lumOff val="5000"/>
                  </a:schemeClr>
                </a:solidFill>
                <a:latin typeface="Arial" panose="020B0604020202020204" pitchFamily="34" charset="0"/>
                <a:cs typeface="Arial" panose="020B0604020202020204" pitchFamily="34" charset="0"/>
              </a:rPr>
            </a:br>
            <a:r>
              <a:rPr lang="en-US" sz="1900" dirty="0" smtClean="0">
                <a:solidFill>
                  <a:schemeClr val="tx1">
                    <a:lumMod val="95000"/>
                    <a:lumOff val="5000"/>
                  </a:schemeClr>
                </a:solidFill>
                <a:latin typeface="Arial" panose="020B0604020202020204" pitchFamily="34" charset="0"/>
                <a:cs typeface="Arial" panose="020B0604020202020204" pitchFamily="34" charset="0"/>
              </a:rPr>
              <a:t>ethical conduct</a:t>
            </a:r>
          </a:p>
          <a:p>
            <a:pPr>
              <a:lnSpc>
                <a:spcPct val="120000"/>
              </a:lnSpc>
              <a:spcBef>
                <a:spcPts val="500"/>
              </a:spcBef>
            </a:pPr>
            <a:r>
              <a:rPr lang="en-US" sz="1900" dirty="0" smtClean="0">
                <a:solidFill>
                  <a:schemeClr val="tx1">
                    <a:lumMod val="95000"/>
                    <a:lumOff val="5000"/>
                  </a:schemeClr>
                </a:solidFill>
                <a:latin typeface="Arial" panose="020B0604020202020204" pitchFamily="34" charset="0"/>
                <a:cs typeface="Arial" panose="020B0604020202020204" pitchFamily="34" charset="0"/>
              </a:rPr>
              <a:t>Record Keeping Rule – Establishes the work file requirements for appraisal and appraisal review assignments</a:t>
            </a:r>
          </a:p>
          <a:p>
            <a:pPr>
              <a:lnSpc>
                <a:spcPct val="120000"/>
              </a:lnSpc>
              <a:spcBef>
                <a:spcPts val="500"/>
              </a:spcBef>
            </a:pPr>
            <a:r>
              <a:rPr lang="en-US" sz="1900" dirty="0" smtClean="0">
                <a:solidFill>
                  <a:schemeClr val="tx1">
                    <a:lumMod val="95000"/>
                    <a:lumOff val="5000"/>
                  </a:schemeClr>
                </a:solidFill>
                <a:latin typeface="Arial" panose="020B0604020202020204" pitchFamily="34" charset="0"/>
                <a:cs typeface="Arial" panose="020B0604020202020204" pitchFamily="34" charset="0"/>
              </a:rPr>
              <a:t>Competency Rule – Presents pre-assignment and assignment conditions for knowledge and experience</a:t>
            </a:r>
          </a:p>
          <a:p>
            <a:pPr>
              <a:lnSpc>
                <a:spcPct val="120000"/>
              </a:lnSpc>
              <a:spcBef>
                <a:spcPts val="500"/>
              </a:spcBef>
            </a:pPr>
            <a:r>
              <a:rPr lang="en-US" sz="1900" dirty="0" smtClean="0">
                <a:solidFill>
                  <a:schemeClr val="tx1">
                    <a:lumMod val="95000"/>
                    <a:lumOff val="5000"/>
                  </a:schemeClr>
                </a:solidFill>
                <a:latin typeface="Arial" panose="020B0604020202020204" pitchFamily="34" charset="0"/>
                <a:cs typeface="Arial" panose="020B0604020202020204" pitchFamily="34" charset="0"/>
              </a:rPr>
              <a:t>Scope of Work Rule – Presents obligations related to problem identification, research and analyses</a:t>
            </a:r>
          </a:p>
          <a:p>
            <a:pPr>
              <a:lnSpc>
                <a:spcPct val="120000"/>
              </a:lnSpc>
              <a:spcBef>
                <a:spcPts val="500"/>
              </a:spcBef>
            </a:pPr>
            <a:r>
              <a:rPr lang="en-US" sz="1900" dirty="0" smtClean="0">
                <a:solidFill>
                  <a:schemeClr val="tx1">
                    <a:lumMod val="95000"/>
                    <a:lumOff val="5000"/>
                  </a:schemeClr>
                </a:solidFill>
                <a:latin typeface="Arial" panose="020B0604020202020204" pitchFamily="34" charset="0"/>
                <a:cs typeface="Arial" panose="020B0604020202020204" pitchFamily="34" charset="0"/>
              </a:rPr>
              <a:t>Jurisdictional Exception Rule – Preserves the balance of USPAP if a portion is contrary to law or public policy </a:t>
            </a:r>
            <a:br>
              <a:rPr lang="en-US" sz="1900" dirty="0" smtClean="0">
                <a:solidFill>
                  <a:schemeClr val="tx1">
                    <a:lumMod val="95000"/>
                    <a:lumOff val="5000"/>
                  </a:schemeClr>
                </a:solidFill>
                <a:latin typeface="Arial" panose="020B0604020202020204" pitchFamily="34" charset="0"/>
                <a:cs typeface="Arial" panose="020B0604020202020204" pitchFamily="34" charset="0"/>
              </a:rPr>
            </a:br>
            <a:r>
              <a:rPr lang="en-US" sz="1900" dirty="0" smtClean="0">
                <a:solidFill>
                  <a:schemeClr val="tx1">
                    <a:lumMod val="95000"/>
                    <a:lumOff val="5000"/>
                  </a:schemeClr>
                </a:solidFill>
                <a:latin typeface="Arial" panose="020B0604020202020204" pitchFamily="34" charset="0"/>
                <a:cs typeface="Arial" panose="020B0604020202020204" pitchFamily="34" charset="0"/>
              </a:rPr>
              <a:t>of a jurisdiction</a:t>
            </a:r>
          </a:p>
          <a:p>
            <a:pPr>
              <a:lnSpc>
                <a:spcPct val="120000"/>
              </a:lnSpc>
              <a:spcBef>
                <a:spcPts val="500"/>
              </a:spcBef>
            </a:pPr>
            <a:r>
              <a:rPr lang="en-US" sz="1900" dirty="0" smtClean="0">
                <a:solidFill>
                  <a:schemeClr val="tx1">
                    <a:lumMod val="95000"/>
                    <a:lumOff val="5000"/>
                  </a:schemeClr>
                </a:solidFill>
                <a:latin typeface="Arial" panose="020B0604020202020204" pitchFamily="34" charset="0"/>
                <a:cs typeface="Arial" panose="020B0604020202020204" pitchFamily="34" charset="0"/>
              </a:rPr>
              <a:t>Standards – Establishes the requirements for appraisal and appraisal review </a:t>
            </a:r>
            <a:r>
              <a:rPr lang="en-US" sz="1900" dirty="0" smtClean="0">
                <a:solidFill>
                  <a:schemeClr val="tx1">
                    <a:lumMod val="95000"/>
                    <a:lumOff val="5000"/>
                  </a:schemeClr>
                </a:solidFill>
                <a:latin typeface="Arial" panose="020B0604020202020204" pitchFamily="34" charset="0"/>
                <a:cs typeface="Arial" panose="020B0604020202020204" pitchFamily="34" charset="0"/>
              </a:rPr>
              <a:t>(</a:t>
            </a:r>
            <a:r>
              <a:rPr lang="en-US" sz="1900" dirty="0" smtClean="0">
                <a:solidFill>
                  <a:schemeClr val="tx1">
                    <a:lumMod val="95000"/>
                    <a:lumOff val="5000"/>
                  </a:schemeClr>
                </a:solidFill>
                <a:latin typeface="Arial" panose="020B0604020202020204" pitchFamily="34" charset="0"/>
                <a:cs typeface="Arial" panose="020B0604020202020204" pitchFamily="34" charset="0"/>
              </a:rPr>
              <a:t>D</a:t>
            </a:r>
            <a:r>
              <a:rPr lang="en-US" sz="1900" dirty="0" smtClean="0">
                <a:solidFill>
                  <a:schemeClr val="tx1">
                    <a:lumMod val="95000"/>
                    <a:lumOff val="5000"/>
                  </a:schemeClr>
                </a:solidFill>
                <a:latin typeface="Arial" panose="020B0604020202020204" pitchFamily="34" charset="0"/>
                <a:cs typeface="Arial" panose="020B0604020202020204" pitchFamily="34" charset="0"/>
              </a:rPr>
              <a:t>evelopment) and </a:t>
            </a:r>
            <a:r>
              <a:rPr lang="en-US" sz="1900" dirty="0" smtClean="0">
                <a:solidFill>
                  <a:schemeClr val="tx1">
                    <a:lumMod val="95000"/>
                    <a:lumOff val="5000"/>
                  </a:schemeClr>
                </a:solidFill>
                <a:latin typeface="Arial" panose="020B0604020202020204" pitchFamily="34" charset="0"/>
                <a:cs typeface="Arial" panose="020B0604020202020204" pitchFamily="34" charset="0"/>
              </a:rPr>
              <a:t>the manner in which each is </a:t>
            </a:r>
            <a:r>
              <a:rPr lang="en-US" sz="1900" dirty="0" smtClean="0">
                <a:solidFill>
                  <a:schemeClr val="tx1">
                    <a:lumMod val="95000"/>
                    <a:lumOff val="5000"/>
                  </a:schemeClr>
                </a:solidFill>
                <a:latin typeface="Arial" panose="020B0604020202020204" pitchFamily="34" charset="0"/>
                <a:cs typeface="Arial" panose="020B0604020202020204" pitchFamily="34" charset="0"/>
              </a:rPr>
              <a:t>communicated (Reporting) </a:t>
            </a:r>
            <a:endParaRPr lang="en-US" sz="1900" dirty="0" smtClean="0">
              <a:solidFill>
                <a:schemeClr val="tx1">
                  <a:lumMod val="95000"/>
                  <a:lumOff val="5000"/>
                </a:schemeClr>
              </a:solidFill>
              <a:latin typeface="Arial" panose="020B0604020202020204" pitchFamily="34" charset="0"/>
              <a:cs typeface="Arial" panose="020B0604020202020204" pitchFamily="34" charset="0"/>
            </a:endParaRPr>
          </a:p>
          <a:p>
            <a:pPr>
              <a:lnSpc>
                <a:spcPct val="120000"/>
              </a:lnSpc>
              <a:spcBef>
                <a:spcPts val="500"/>
              </a:spcBef>
            </a:pPr>
            <a:r>
              <a:rPr lang="en-US" sz="1900" dirty="0" smtClean="0">
                <a:solidFill>
                  <a:schemeClr val="tx1">
                    <a:lumMod val="95000"/>
                    <a:lumOff val="5000"/>
                  </a:schemeClr>
                </a:solidFill>
                <a:latin typeface="Arial" panose="020B0604020202020204" pitchFamily="34" charset="0"/>
                <a:cs typeface="Arial" panose="020B0604020202020204" pitchFamily="34" charset="0"/>
              </a:rPr>
              <a:t>Advisory Opinions &amp; FAQs</a:t>
            </a:r>
            <a:endParaRPr lang="en-US" sz="19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C4B6C0E7-0A92-40ED-AFC7-B5A9611F4F8E}" type="slidenum">
              <a:rPr lang="en-US" smtClean="0"/>
              <a:t>15</a:t>
            </a:fld>
            <a:endParaRPr lang="en-US" dirty="0"/>
          </a:p>
        </p:txBody>
      </p:sp>
      <p:sp>
        <p:nvSpPr>
          <p:cNvPr id="9" name="Title 1"/>
          <p:cNvSpPr>
            <a:spLocks noGrp="1"/>
          </p:cNvSpPr>
          <p:nvPr>
            <p:ph type="title"/>
          </p:nvPr>
        </p:nvSpPr>
        <p:spPr>
          <a:xfrm>
            <a:off x="749421" y="249716"/>
            <a:ext cx="10515600" cy="1325563"/>
          </a:xfrm>
        </p:spPr>
        <p:txBody>
          <a:bodyPr>
            <a:normAutofit/>
          </a:bodyPr>
          <a:lstStyle/>
          <a:p>
            <a:r>
              <a:rPr lang="en-US" sz="4800" b="1" dirty="0" smtClean="0">
                <a:solidFill>
                  <a:srgbClr val="363537"/>
                </a:solidFill>
                <a:latin typeface="Times New Roman" panose="02020603050405020304" pitchFamily="18" charset="0"/>
                <a:cs typeface="Times New Roman" panose="02020603050405020304" pitchFamily="18" charset="0"/>
              </a:rPr>
              <a:t>Regulations </a:t>
            </a:r>
            <a:r>
              <a:rPr lang="en-US" sz="4800" b="1" dirty="0">
                <a:solidFill>
                  <a:srgbClr val="363537"/>
                </a:solidFill>
                <a:latin typeface="Times New Roman" panose="02020603050405020304" pitchFamily="18" charset="0"/>
                <a:cs typeface="Times New Roman" panose="02020603050405020304" pitchFamily="18" charset="0"/>
              </a:rPr>
              <a:t>&amp; Guidelines</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4534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1664" y="1587907"/>
            <a:ext cx="10160000" cy="622638"/>
          </a:xfrm>
        </p:spPr>
        <p:txBody>
          <a:bodyPr>
            <a:normAutofit fontScale="85000" lnSpcReduction="20000"/>
          </a:bodyPr>
          <a:lstStyle/>
          <a:p>
            <a:pPr marL="0" indent="0">
              <a:buNone/>
            </a:pPr>
            <a:r>
              <a:rPr lang="en-US" sz="2400" b="1" dirty="0" smtClean="0">
                <a:solidFill>
                  <a:schemeClr val="tx1">
                    <a:lumMod val="95000"/>
                    <a:lumOff val="5000"/>
                  </a:schemeClr>
                </a:solidFill>
                <a:latin typeface="Arial" panose="020B0604020202020204" pitchFamily="34" charset="0"/>
                <a:cs typeface="Arial" panose="020B0604020202020204" pitchFamily="34" charset="0"/>
              </a:rPr>
              <a:t>UNIFORM STANDARDS OF PROFESSIONAL APPRAISAL PRACTICE (USPAP)</a:t>
            </a:r>
          </a:p>
          <a:p>
            <a:pPr marL="0" indent="0">
              <a:buNone/>
            </a:pPr>
            <a:r>
              <a:rPr lang="en-US" sz="2000" u="sng" dirty="0" smtClean="0"/>
              <a:t> </a:t>
            </a:r>
            <a:endParaRPr lang="en-US" sz="2000" dirty="0"/>
          </a:p>
        </p:txBody>
      </p:sp>
      <p:sp>
        <p:nvSpPr>
          <p:cNvPr id="5" name="Slide Number Placeholder 4"/>
          <p:cNvSpPr>
            <a:spLocks noGrp="1"/>
          </p:cNvSpPr>
          <p:nvPr>
            <p:ph type="sldNum" sz="quarter" idx="12"/>
          </p:nvPr>
        </p:nvSpPr>
        <p:spPr/>
        <p:txBody>
          <a:bodyPr/>
          <a:lstStyle/>
          <a:p>
            <a:fld id="{C4B6C0E7-0A92-40ED-AFC7-B5A9611F4F8E}" type="slidenum">
              <a:rPr lang="en-US" smtClean="0"/>
              <a:t>16</a:t>
            </a:fld>
            <a:endParaRPr lang="en-US" dirty="0"/>
          </a:p>
        </p:txBody>
      </p:sp>
      <p:pic>
        <p:nvPicPr>
          <p:cNvPr id="6" name="Picture 5"/>
          <p:cNvPicPr>
            <a:picLocks noChangeAspect="1"/>
          </p:cNvPicPr>
          <p:nvPr/>
        </p:nvPicPr>
        <p:blipFill>
          <a:blip r:embed="rId2"/>
          <a:stretch>
            <a:fillRect/>
          </a:stretch>
        </p:blipFill>
        <p:spPr>
          <a:xfrm>
            <a:off x="1052076" y="1899226"/>
            <a:ext cx="6675120" cy="4507361"/>
          </a:xfrm>
          <a:prstGeom prst="rect">
            <a:avLst/>
          </a:prstGeom>
        </p:spPr>
      </p:pic>
      <p:sp>
        <p:nvSpPr>
          <p:cNvPr id="10" name="Title 1"/>
          <p:cNvSpPr>
            <a:spLocks noGrp="1"/>
          </p:cNvSpPr>
          <p:nvPr>
            <p:ph type="title"/>
          </p:nvPr>
        </p:nvSpPr>
        <p:spPr>
          <a:xfrm>
            <a:off x="749421" y="249716"/>
            <a:ext cx="10515600" cy="1325563"/>
          </a:xfrm>
        </p:spPr>
        <p:txBody>
          <a:bodyPr>
            <a:normAutofit/>
          </a:bodyPr>
          <a:lstStyle/>
          <a:p>
            <a:r>
              <a:rPr lang="en-US" sz="4800" b="1" dirty="0" smtClean="0">
                <a:solidFill>
                  <a:srgbClr val="363537"/>
                </a:solidFill>
                <a:latin typeface="Times New Roman" panose="02020603050405020304" pitchFamily="18" charset="0"/>
                <a:cs typeface="Times New Roman" panose="02020603050405020304" pitchFamily="18" charset="0"/>
              </a:rPr>
              <a:t>Regulations </a:t>
            </a:r>
            <a:r>
              <a:rPr lang="en-US" sz="4800" b="1" dirty="0">
                <a:solidFill>
                  <a:srgbClr val="363537"/>
                </a:solidFill>
                <a:latin typeface="Times New Roman" panose="02020603050405020304" pitchFamily="18" charset="0"/>
                <a:cs typeface="Times New Roman" panose="02020603050405020304" pitchFamily="18" charset="0"/>
              </a:rPr>
              <a:t>&amp; Guidelines</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9901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0542" y="1721070"/>
            <a:ext cx="4614333" cy="4778375"/>
          </a:xfrm>
        </p:spPr>
        <p:txBody>
          <a:bodyPr>
            <a:normAutofit/>
          </a:bodyPr>
          <a:lstStyle/>
          <a:p>
            <a:pPr marL="0" indent="0">
              <a:buNone/>
            </a:pPr>
            <a:r>
              <a:rPr lang="en-US" sz="2400" b="1" dirty="0" smtClean="0">
                <a:solidFill>
                  <a:schemeClr val="tx1">
                    <a:lumMod val="95000"/>
                    <a:lumOff val="5000"/>
                  </a:schemeClr>
                </a:solidFill>
                <a:latin typeface="Arial" panose="020B0604020202020204" pitchFamily="34" charset="0"/>
                <a:cs typeface="Arial" panose="020B0604020202020204" pitchFamily="34" charset="0"/>
              </a:rPr>
              <a:t>OTHER…</a:t>
            </a:r>
          </a:p>
          <a:p>
            <a:pPr>
              <a:lnSpc>
                <a:spcPct val="100000"/>
              </a:lnSpc>
              <a:spcBef>
                <a:spcPts val="2000"/>
              </a:spcBef>
            </a:pPr>
            <a:r>
              <a:rPr lang="en-US" sz="2000" dirty="0" smtClean="0">
                <a:latin typeface="Arial" panose="020B0604020202020204" pitchFamily="34" charset="0"/>
                <a:cs typeface="Arial" panose="020B0604020202020204" pitchFamily="34" charset="0"/>
              </a:rPr>
              <a:t>Uniform Appraisal Standards for Federal Land Acquisitions (Yellow Book)</a:t>
            </a:r>
          </a:p>
          <a:p>
            <a:pPr>
              <a:lnSpc>
                <a:spcPct val="100000"/>
              </a:lnSpc>
              <a:spcBef>
                <a:spcPts val="2000"/>
              </a:spcBef>
            </a:pPr>
            <a:r>
              <a:rPr lang="en-US" sz="2000" dirty="0" smtClean="0">
                <a:latin typeface="Arial" panose="020B0604020202020204" pitchFamily="34" charset="0"/>
                <a:cs typeface="Arial" panose="020B0604020202020204" pitchFamily="34" charset="0"/>
              </a:rPr>
              <a:t>Caltrans Right of Way Manual (Chapter 7)</a:t>
            </a:r>
          </a:p>
          <a:p>
            <a:pPr marL="0" indent="0">
              <a:buNone/>
            </a:pPr>
            <a:r>
              <a:rPr lang="en-US" sz="2000" u="sng"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C4B6C0E7-0A92-40ED-AFC7-B5A9611F4F8E}" type="slidenum">
              <a:rPr lang="en-US" smtClean="0"/>
              <a:t>17</a:t>
            </a:fld>
            <a:endParaRPr lang="en-US" dirty="0"/>
          </a:p>
        </p:txBody>
      </p:sp>
      <p:pic>
        <p:nvPicPr>
          <p:cNvPr id="7" name="Picture 6"/>
          <p:cNvPicPr>
            <a:picLocks noChangeAspect="1"/>
          </p:cNvPicPr>
          <p:nvPr/>
        </p:nvPicPr>
        <p:blipFill>
          <a:blip r:embed="rId2"/>
          <a:stretch>
            <a:fillRect/>
          </a:stretch>
        </p:blipFill>
        <p:spPr>
          <a:xfrm>
            <a:off x="5383725" y="2302210"/>
            <a:ext cx="2730461" cy="3425193"/>
          </a:xfrm>
          <a:prstGeom prst="rect">
            <a:avLst/>
          </a:prstGeom>
          <a:ln w="3175">
            <a:solidFill>
              <a:srgbClr val="363537"/>
            </a:solidFill>
          </a:ln>
        </p:spPr>
      </p:pic>
      <p:pic>
        <p:nvPicPr>
          <p:cNvPr id="8" name="Picture 7"/>
          <p:cNvPicPr>
            <a:picLocks noChangeAspect="1"/>
          </p:cNvPicPr>
          <p:nvPr/>
        </p:nvPicPr>
        <p:blipFill>
          <a:blip r:embed="rId3"/>
          <a:stretch>
            <a:fillRect/>
          </a:stretch>
        </p:blipFill>
        <p:spPr>
          <a:xfrm>
            <a:off x="8642289" y="2294878"/>
            <a:ext cx="2743200" cy="3420145"/>
          </a:xfrm>
          <a:prstGeom prst="rect">
            <a:avLst/>
          </a:prstGeom>
          <a:ln w="3175">
            <a:solidFill>
              <a:srgbClr val="363537"/>
            </a:solidFill>
          </a:ln>
        </p:spPr>
      </p:pic>
      <p:sp>
        <p:nvSpPr>
          <p:cNvPr id="11" name="Title 1"/>
          <p:cNvSpPr>
            <a:spLocks noGrp="1"/>
          </p:cNvSpPr>
          <p:nvPr>
            <p:ph type="title"/>
          </p:nvPr>
        </p:nvSpPr>
        <p:spPr>
          <a:xfrm>
            <a:off x="749421" y="249716"/>
            <a:ext cx="10515600" cy="1325563"/>
          </a:xfrm>
        </p:spPr>
        <p:txBody>
          <a:bodyPr>
            <a:normAutofit/>
          </a:bodyPr>
          <a:lstStyle/>
          <a:p>
            <a:r>
              <a:rPr lang="en-US" sz="4800" b="1" dirty="0" smtClean="0">
                <a:solidFill>
                  <a:srgbClr val="363537"/>
                </a:solidFill>
                <a:latin typeface="Times New Roman" panose="02020603050405020304" pitchFamily="18" charset="0"/>
                <a:cs typeface="Times New Roman" panose="02020603050405020304" pitchFamily="18" charset="0"/>
              </a:rPr>
              <a:t>Regulations </a:t>
            </a:r>
            <a:r>
              <a:rPr lang="en-US" sz="4800" b="1" dirty="0">
                <a:solidFill>
                  <a:srgbClr val="363537"/>
                </a:solidFill>
                <a:latin typeface="Times New Roman" panose="02020603050405020304" pitchFamily="18" charset="0"/>
                <a:cs typeface="Times New Roman" panose="02020603050405020304" pitchFamily="18" charset="0"/>
              </a:rPr>
              <a:t>&amp; Guidelines</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9215999"/>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7670" y="1635512"/>
            <a:ext cx="10515600" cy="4351338"/>
          </a:xfrm>
        </p:spPr>
        <p:txBody>
          <a:bodyPr>
            <a:normAutofit/>
          </a:bodyPr>
          <a:lstStyle/>
          <a:p>
            <a:pPr marL="0" indent="0">
              <a:buNone/>
            </a:pPr>
            <a:r>
              <a:rPr lang="en-US" sz="2600" b="1" dirty="0" smtClean="0">
                <a:latin typeface="Arial" panose="020B0604020202020204" pitchFamily="34" charset="0"/>
                <a:cs typeface="Arial" panose="020B0604020202020204" pitchFamily="34" charset="0"/>
              </a:rPr>
              <a:t>INITIAL STEPS</a:t>
            </a:r>
          </a:p>
          <a:p>
            <a:r>
              <a:rPr lang="en-US" sz="2200" dirty="0" smtClean="0">
                <a:latin typeface="Arial" panose="020B0604020202020204" pitchFamily="34" charset="0"/>
                <a:cs typeface="Arial" panose="020B0604020202020204" pitchFamily="34" charset="0"/>
              </a:rPr>
              <a:t>Discuss Project with the Client</a:t>
            </a:r>
          </a:p>
          <a:p>
            <a:r>
              <a:rPr lang="en-US" sz="2200" dirty="0" smtClean="0">
                <a:latin typeface="Arial" panose="020B0604020202020204" pitchFamily="34" charset="0"/>
                <a:cs typeface="Arial" panose="020B0604020202020204" pitchFamily="34" charset="0"/>
              </a:rPr>
              <a:t>Collect Property Information – Before Acquisition</a:t>
            </a:r>
          </a:p>
          <a:p>
            <a:pPr lvl="1">
              <a:lnSpc>
                <a:spcPct val="100000"/>
              </a:lnSpc>
            </a:pPr>
            <a:r>
              <a:rPr lang="en-US" sz="2000" dirty="0" smtClean="0">
                <a:latin typeface="Arial" panose="020B0604020202020204" pitchFamily="34" charset="0"/>
                <a:cs typeface="Arial" panose="020B0604020202020204" pitchFamily="34" charset="0"/>
              </a:rPr>
              <a:t>Ownership</a:t>
            </a:r>
            <a:endParaRPr lang="en-US" sz="2000" dirty="0">
              <a:latin typeface="Arial" panose="020B0604020202020204" pitchFamily="34" charset="0"/>
              <a:cs typeface="Arial" panose="020B0604020202020204" pitchFamily="34" charset="0"/>
            </a:endParaRPr>
          </a:p>
          <a:p>
            <a:pPr lvl="1">
              <a:lnSpc>
                <a:spcPct val="100000"/>
              </a:lnSpc>
            </a:pPr>
            <a:r>
              <a:rPr lang="en-US" sz="2000" dirty="0">
                <a:latin typeface="Arial" panose="020B0604020202020204" pitchFamily="34" charset="0"/>
                <a:cs typeface="Arial" panose="020B0604020202020204" pitchFamily="34" charset="0"/>
              </a:rPr>
              <a:t>Sale History </a:t>
            </a:r>
            <a:r>
              <a:rPr lang="en-US" sz="2000" dirty="0" smtClean="0">
                <a:latin typeface="Arial" panose="020B0604020202020204" pitchFamily="34" charset="0"/>
                <a:cs typeface="Arial" panose="020B0604020202020204" pitchFamily="34" charset="0"/>
              </a:rPr>
              <a:t>(USPAP requires analysis of past 3 years and current listings/options, Caltrans - 5 years, Federal - 10 years)</a:t>
            </a:r>
            <a:endParaRPr lang="en-US" sz="2000" dirty="0">
              <a:latin typeface="Arial" panose="020B0604020202020204" pitchFamily="34" charset="0"/>
              <a:cs typeface="Arial" panose="020B0604020202020204" pitchFamily="34" charset="0"/>
            </a:endParaRPr>
          </a:p>
          <a:p>
            <a:pPr lvl="1">
              <a:lnSpc>
                <a:spcPct val="100000"/>
              </a:lnSpc>
            </a:pPr>
            <a:r>
              <a:rPr lang="en-US" sz="2000" dirty="0">
                <a:latin typeface="Arial" panose="020B0604020202020204" pitchFamily="34" charset="0"/>
                <a:cs typeface="Arial" panose="020B0604020202020204" pitchFamily="34" charset="0"/>
              </a:rPr>
              <a:t>Physical </a:t>
            </a:r>
            <a:r>
              <a:rPr lang="en-US" sz="2000" dirty="0" smtClean="0">
                <a:latin typeface="Arial" panose="020B0604020202020204" pitchFamily="34" charset="0"/>
                <a:cs typeface="Arial" panose="020B0604020202020204" pitchFamily="34" charset="0"/>
              </a:rPr>
              <a:t>Features (Location, Size, Shape, Topography)</a:t>
            </a:r>
            <a:endParaRPr lang="en-US" sz="2000" dirty="0">
              <a:latin typeface="Arial" panose="020B0604020202020204" pitchFamily="34" charset="0"/>
              <a:cs typeface="Arial" panose="020B0604020202020204" pitchFamily="34" charset="0"/>
            </a:endParaRPr>
          </a:p>
          <a:p>
            <a:pPr lvl="1">
              <a:lnSpc>
                <a:spcPct val="100000"/>
              </a:lnSpc>
            </a:pPr>
            <a:r>
              <a:rPr lang="en-US" sz="2000" dirty="0">
                <a:latin typeface="Arial" panose="020B0604020202020204" pitchFamily="34" charset="0"/>
                <a:cs typeface="Arial" panose="020B0604020202020204" pitchFamily="34" charset="0"/>
              </a:rPr>
              <a:t>Legal </a:t>
            </a:r>
            <a:r>
              <a:rPr lang="en-US" sz="2000" dirty="0" smtClean="0">
                <a:latin typeface="Arial" panose="020B0604020202020204" pitchFamily="34" charset="0"/>
                <a:cs typeface="Arial" panose="020B0604020202020204" pitchFamily="34" charset="0"/>
              </a:rPr>
              <a:t>Restrictions (Zoning, General Plan, Assessments)</a:t>
            </a:r>
            <a:endParaRPr lang="en-US" sz="2000" dirty="0">
              <a:latin typeface="Arial" panose="020B0604020202020204" pitchFamily="34" charset="0"/>
              <a:cs typeface="Arial" panose="020B0604020202020204" pitchFamily="34" charset="0"/>
            </a:endParaRPr>
          </a:p>
          <a:p>
            <a:pPr lvl="1">
              <a:lnSpc>
                <a:spcPct val="100000"/>
              </a:lnSpc>
            </a:pPr>
            <a:r>
              <a:rPr lang="en-US" sz="2000" dirty="0" smtClean="0">
                <a:latin typeface="Arial" panose="020B0604020202020204" pitchFamily="34" charset="0"/>
                <a:cs typeface="Arial" panose="020B0604020202020204" pitchFamily="34" charset="0"/>
              </a:rPr>
              <a:t>Title Reports (Existing Easements and Other Encumbrances)</a:t>
            </a:r>
            <a:endParaRPr lang="en-US" sz="2000" dirty="0">
              <a:latin typeface="Arial" panose="020B0604020202020204" pitchFamily="34" charset="0"/>
              <a:cs typeface="Arial" panose="020B0604020202020204" pitchFamily="34" charset="0"/>
            </a:endParaRPr>
          </a:p>
          <a:p>
            <a:r>
              <a:rPr lang="en-US" sz="2200" dirty="0" smtClean="0">
                <a:latin typeface="Arial" panose="020B0604020202020204" pitchFamily="34" charset="0"/>
                <a:cs typeface="Arial" panose="020B0604020202020204" pitchFamily="34" charset="0"/>
              </a:rPr>
              <a:t>Perform Preliminary Market Analysis (Market Forces, Trends, Data)</a:t>
            </a:r>
          </a:p>
          <a:p>
            <a:r>
              <a:rPr lang="en-US" sz="2200" dirty="0" smtClean="0">
                <a:latin typeface="Arial" panose="020B0604020202020204" pitchFamily="34" charset="0"/>
                <a:cs typeface="Arial" panose="020B0604020202020204" pitchFamily="34" charset="0"/>
              </a:rPr>
              <a:t>Contact Property Owner for Inspection</a:t>
            </a:r>
          </a:p>
        </p:txBody>
      </p:sp>
      <p:sp>
        <p:nvSpPr>
          <p:cNvPr id="5" name="Slide Number Placeholder 4"/>
          <p:cNvSpPr>
            <a:spLocks noGrp="1"/>
          </p:cNvSpPr>
          <p:nvPr>
            <p:ph type="sldNum" sz="quarter" idx="12"/>
          </p:nvPr>
        </p:nvSpPr>
        <p:spPr/>
        <p:txBody>
          <a:bodyPr/>
          <a:lstStyle/>
          <a:p>
            <a:fld id="{C4B6C0E7-0A92-40ED-AFC7-B5A9611F4F8E}" type="slidenum">
              <a:rPr lang="en-US" smtClean="0"/>
              <a:t>18</a:t>
            </a:fld>
            <a:endParaRPr lang="en-US" dirty="0"/>
          </a:p>
        </p:txBody>
      </p:sp>
      <p:sp>
        <p:nvSpPr>
          <p:cNvPr id="8" name="Title 1"/>
          <p:cNvSpPr txBox="1">
            <a:spLocks/>
          </p:cNvSpPr>
          <p:nvPr/>
        </p:nvSpPr>
        <p:spPr>
          <a:xfrm>
            <a:off x="752214" y="267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363537"/>
                </a:solidFill>
                <a:latin typeface="Times New Roman" panose="02020603050405020304" pitchFamily="18" charset="0"/>
                <a:cs typeface="Times New Roman" panose="02020603050405020304" pitchFamily="18" charset="0"/>
              </a:rPr>
              <a:t>Appraisal Process</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9258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9564" y="1726042"/>
            <a:ext cx="10515600" cy="4351338"/>
          </a:xfrm>
        </p:spPr>
        <p:txBody>
          <a:bodyPr>
            <a:normAutofit/>
          </a:bodyPr>
          <a:lstStyle/>
          <a:p>
            <a:pPr marL="0" indent="0">
              <a:buNone/>
            </a:pPr>
            <a:r>
              <a:rPr lang="en-US" sz="2600" b="1" dirty="0" smtClean="0">
                <a:latin typeface="Arial" panose="020B0604020202020204" pitchFamily="34" charset="0"/>
                <a:cs typeface="Arial" panose="020B0604020202020204" pitchFamily="34" charset="0"/>
              </a:rPr>
              <a:t>INITIAL STEPS (CONTINUED)</a:t>
            </a:r>
          </a:p>
          <a:p>
            <a:pPr marL="0" indent="0">
              <a:buNone/>
            </a:pPr>
            <a:endParaRPr lang="en-US" sz="2600" b="1"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Identify the Larger Parcel (3 Tests)</a:t>
            </a:r>
          </a:p>
          <a:p>
            <a:pPr marL="860425" lvl="1" indent="-403225">
              <a:buFont typeface="+mj-lt"/>
              <a:buAutoNum type="arabicPeriod"/>
            </a:pPr>
            <a:r>
              <a:rPr lang="en-US" dirty="0" smtClean="0">
                <a:latin typeface="Arial" panose="020B0604020202020204" pitchFamily="34" charset="0"/>
                <a:cs typeface="Arial" panose="020B0604020202020204" pitchFamily="34" charset="0"/>
              </a:rPr>
              <a:t>Commonality </a:t>
            </a:r>
            <a:r>
              <a:rPr lang="en-US" dirty="0">
                <a:latin typeface="Arial" panose="020B0604020202020204" pitchFamily="34" charset="0"/>
                <a:cs typeface="Arial" panose="020B0604020202020204" pitchFamily="34" charset="0"/>
              </a:rPr>
              <a:t>of ownership;</a:t>
            </a:r>
          </a:p>
          <a:p>
            <a:pPr marL="860425" lvl="1" indent="-403225">
              <a:buFont typeface="+mj-lt"/>
              <a:buAutoNum type="arabicPeriod"/>
            </a:pPr>
            <a:r>
              <a:rPr lang="en-US" dirty="0" smtClean="0">
                <a:latin typeface="Arial" panose="020B0604020202020204" pitchFamily="34" charset="0"/>
                <a:cs typeface="Arial" panose="020B0604020202020204" pitchFamily="34" charset="0"/>
              </a:rPr>
              <a:t>Physical </a:t>
            </a:r>
            <a:r>
              <a:rPr lang="en-US" dirty="0">
                <a:latin typeface="Arial" panose="020B0604020202020204" pitchFamily="34" charset="0"/>
                <a:cs typeface="Arial" panose="020B0604020202020204" pitchFamily="34" charset="0"/>
              </a:rPr>
              <a:t>contiguity; </a:t>
            </a:r>
            <a:r>
              <a:rPr lang="en-US" dirty="0" smtClean="0">
                <a:latin typeface="Arial" panose="020B0604020202020204" pitchFamily="34" charset="0"/>
                <a:cs typeface="Arial" panose="020B0604020202020204" pitchFamily="34" charset="0"/>
              </a:rPr>
              <a:t>and,</a:t>
            </a:r>
          </a:p>
          <a:p>
            <a:pPr marL="860425" lvl="1" indent="-403225">
              <a:buFont typeface="+mj-lt"/>
              <a:buAutoNum type="arabicPeriod"/>
            </a:pPr>
            <a:r>
              <a:rPr lang="en-US" dirty="0" smtClean="0">
                <a:latin typeface="Arial" panose="020B0604020202020204" pitchFamily="34" charset="0"/>
                <a:cs typeface="Arial" panose="020B0604020202020204" pitchFamily="34" charset="0"/>
              </a:rPr>
              <a:t>Common </a:t>
            </a:r>
            <a:r>
              <a:rPr lang="en-US" dirty="0">
                <a:latin typeface="Arial" panose="020B0604020202020204" pitchFamily="34" charset="0"/>
                <a:cs typeface="Arial" panose="020B0604020202020204" pitchFamily="34" charset="0"/>
              </a:rPr>
              <a:t>use and/or common highest and best use</a:t>
            </a:r>
            <a:r>
              <a:rPr lang="en-US" dirty="0" smtClean="0">
                <a:latin typeface="Arial" panose="020B0604020202020204" pitchFamily="34" charset="0"/>
                <a:cs typeface="Arial" panose="020B0604020202020204" pitchFamily="34" charset="0"/>
              </a:rPr>
              <a:t>.</a:t>
            </a:r>
          </a:p>
        </p:txBody>
      </p:sp>
      <p:sp>
        <p:nvSpPr>
          <p:cNvPr id="5" name="Slide Number Placeholder 4"/>
          <p:cNvSpPr>
            <a:spLocks noGrp="1"/>
          </p:cNvSpPr>
          <p:nvPr>
            <p:ph type="sldNum" sz="quarter" idx="12"/>
          </p:nvPr>
        </p:nvSpPr>
        <p:spPr/>
        <p:txBody>
          <a:bodyPr/>
          <a:lstStyle/>
          <a:p>
            <a:fld id="{C4B6C0E7-0A92-40ED-AFC7-B5A9611F4F8E}" type="slidenum">
              <a:rPr lang="en-US" smtClean="0"/>
              <a:t>19</a:t>
            </a:fld>
            <a:endParaRPr lang="en-US" dirty="0"/>
          </a:p>
        </p:txBody>
      </p:sp>
      <p:sp>
        <p:nvSpPr>
          <p:cNvPr id="9" name="Title 1"/>
          <p:cNvSpPr txBox="1">
            <a:spLocks/>
          </p:cNvSpPr>
          <p:nvPr/>
        </p:nvSpPr>
        <p:spPr>
          <a:xfrm>
            <a:off x="752214" y="267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363537"/>
                </a:solidFill>
                <a:latin typeface="Times New Roman" panose="02020603050405020304" pitchFamily="18" charset="0"/>
                <a:cs typeface="Times New Roman" panose="02020603050405020304" pitchFamily="18" charset="0"/>
              </a:rPr>
              <a:t>Appraisal Process</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5470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967" y="231736"/>
            <a:ext cx="10515600" cy="1325563"/>
          </a:xfrm>
        </p:spPr>
        <p:txBody>
          <a:bodyPr>
            <a:normAutofit/>
          </a:bodyPr>
          <a:lstStyle/>
          <a:p>
            <a:r>
              <a:rPr lang="en-US" sz="4800" b="1" dirty="0" smtClean="0">
                <a:solidFill>
                  <a:srgbClr val="363537"/>
                </a:solidFill>
                <a:latin typeface="Times New Roman" panose="02020603050405020304" pitchFamily="18" charset="0"/>
                <a:cs typeface="Times New Roman" panose="02020603050405020304" pitchFamily="18" charset="0"/>
              </a:rPr>
              <a:t>Topics of Discussion</a:t>
            </a:r>
            <a:endParaRPr lang="en-US" sz="4800" b="1" dirty="0">
              <a:solidFill>
                <a:srgbClr val="363537"/>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62736" y="1798990"/>
            <a:ext cx="4941163" cy="2453404"/>
          </a:xfrm>
        </p:spPr>
        <p:txBody>
          <a:bodyPr>
            <a:normAutofit/>
          </a:bodyPr>
          <a:lstStyle/>
          <a:p>
            <a:r>
              <a:rPr lang="en-US" dirty="0" smtClean="0">
                <a:solidFill>
                  <a:schemeClr val="tx1">
                    <a:lumMod val="95000"/>
                    <a:lumOff val="5000"/>
                  </a:schemeClr>
                </a:solidFill>
                <a:latin typeface="Arial" panose="020B0604020202020204" pitchFamily="34" charset="0"/>
                <a:cs typeface="Arial" panose="020B0604020202020204" pitchFamily="34" charset="0"/>
              </a:rPr>
              <a:t>Regulations</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smtClean="0">
                <a:solidFill>
                  <a:schemeClr val="tx1">
                    <a:lumMod val="95000"/>
                    <a:lumOff val="5000"/>
                  </a:schemeClr>
                </a:solidFill>
                <a:latin typeface="Arial" panose="020B0604020202020204" pitchFamily="34" charset="0"/>
                <a:cs typeface="Arial" panose="020B0604020202020204" pitchFamily="34" charset="0"/>
              </a:rPr>
              <a:t>&amp; Guidelines</a:t>
            </a:r>
          </a:p>
          <a:p>
            <a:r>
              <a:rPr lang="en-US" dirty="0" smtClean="0">
                <a:solidFill>
                  <a:schemeClr val="tx1">
                    <a:lumMod val="95000"/>
                    <a:lumOff val="5000"/>
                  </a:schemeClr>
                </a:solidFill>
                <a:latin typeface="Arial" panose="020B0604020202020204" pitchFamily="34" charset="0"/>
                <a:cs typeface="Arial" panose="020B0604020202020204" pitchFamily="34" charset="0"/>
              </a:rPr>
              <a:t>Appraisal Process</a:t>
            </a:r>
          </a:p>
          <a:p>
            <a:r>
              <a:rPr lang="en-US" dirty="0" smtClean="0">
                <a:solidFill>
                  <a:schemeClr val="tx1">
                    <a:lumMod val="95000"/>
                    <a:lumOff val="5000"/>
                  </a:schemeClr>
                </a:solidFill>
                <a:latin typeface="Arial" panose="020B0604020202020204" pitchFamily="34" charset="0"/>
                <a:cs typeface="Arial" panose="020B0604020202020204" pitchFamily="34" charset="0"/>
              </a:rPr>
              <a:t>Valuation Methodology</a:t>
            </a:r>
          </a:p>
        </p:txBody>
      </p:sp>
      <p:sp>
        <p:nvSpPr>
          <p:cNvPr id="5" name="Slide Number Placeholder 4"/>
          <p:cNvSpPr>
            <a:spLocks noGrp="1"/>
          </p:cNvSpPr>
          <p:nvPr>
            <p:ph type="sldNum" sz="quarter" idx="12"/>
          </p:nvPr>
        </p:nvSpPr>
        <p:spPr>
          <a:xfrm>
            <a:off x="11714075" y="6356350"/>
            <a:ext cx="323301" cy="365125"/>
          </a:xfrm>
        </p:spPr>
        <p:txBody>
          <a:bodyPr/>
          <a:lstStyle/>
          <a:p>
            <a:fld id="{C4B6C0E7-0A92-40ED-AFC7-B5A9611F4F8E}" type="slidenum">
              <a:rPr lang="en-US" smtClean="0"/>
              <a:t>2</a:t>
            </a:fld>
            <a:endParaRPr lang="en-US" dirty="0"/>
          </a:p>
        </p:txBody>
      </p:sp>
      <p:sp>
        <p:nvSpPr>
          <p:cNvPr id="9" name="TextBox 8"/>
          <p:cNvSpPr txBox="1"/>
          <p:nvPr/>
        </p:nvSpPr>
        <p:spPr>
          <a:xfrm>
            <a:off x="6073804" y="1802164"/>
            <a:ext cx="5160885" cy="954107"/>
          </a:xfrm>
          <a:prstGeom prst="rect">
            <a:avLst/>
          </a:prstGeom>
          <a:noFill/>
        </p:spPr>
        <p:txBody>
          <a:bodyPr wrap="square" rtlCol="0">
            <a:spAutoFit/>
          </a:bodyPr>
          <a:lstStyle/>
          <a:p>
            <a:pPr marL="230188" indent="-230188">
              <a:buFont typeface="Arial" panose="020B0604020202020204" pitchFamily="34" charset="0"/>
              <a:buChar char="•"/>
            </a:pPr>
            <a:r>
              <a:rPr lang="en-US" sz="2800" dirty="0" smtClean="0">
                <a:solidFill>
                  <a:schemeClr val="tx1">
                    <a:lumMod val="95000"/>
                    <a:lumOff val="5000"/>
                  </a:schemeClr>
                </a:solidFill>
                <a:latin typeface="Arial" panose="020B0604020202020204" pitchFamily="34" charset="0"/>
                <a:cs typeface="Arial" panose="020B0604020202020204" pitchFamily="34" charset="0"/>
              </a:rPr>
              <a:t>Project Examples</a:t>
            </a:r>
          </a:p>
          <a:p>
            <a:pPr marL="230188" indent="-230188">
              <a:buFont typeface="Arial" panose="020B0604020202020204" pitchFamily="34" charset="0"/>
              <a:buChar char="•"/>
            </a:pPr>
            <a:r>
              <a:rPr lang="en-US" sz="2800" dirty="0" smtClean="0">
                <a:solidFill>
                  <a:schemeClr val="tx1">
                    <a:lumMod val="95000"/>
                    <a:lumOff val="5000"/>
                  </a:schemeClr>
                </a:solidFill>
                <a:latin typeface="Arial" panose="020B0604020202020204" pitchFamily="34" charset="0"/>
                <a:cs typeface="Arial" panose="020B0604020202020204" pitchFamily="34" charset="0"/>
              </a:rPr>
              <a:t>Areas of Concern</a:t>
            </a:r>
            <a:endParaRPr lang="en-US" sz="2800"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44893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400" b="1" dirty="0" smtClean="0">
                <a:latin typeface="Arial" panose="020B0604020202020204" pitchFamily="34" charset="0"/>
                <a:cs typeface="Arial" panose="020B0604020202020204" pitchFamily="34" charset="0"/>
              </a:rPr>
              <a:t>ANALYSIS – BEFORE ACQUISITION</a:t>
            </a:r>
          </a:p>
          <a:p>
            <a:pPr>
              <a:spcBef>
                <a:spcPts val="2000"/>
              </a:spcBef>
            </a:pPr>
            <a:r>
              <a:rPr lang="en-US" sz="2400" dirty="0" smtClean="0">
                <a:latin typeface="Arial" panose="020B0604020202020204" pitchFamily="34" charset="0"/>
                <a:cs typeface="Arial" panose="020B0604020202020204" pitchFamily="34" charset="0"/>
              </a:rPr>
              <a:t>Highest &amp; Best Use</a:t>
            </a:r>
          </a:p>
          <a:p>
            <a:pPr marL="457200" lvl="1" indent="0">
              <a:buNone/>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reasonably probable use of property that results in the highest value.  The four criteria that the highest and best use must meet are </a:t>
            </a:r>
            <a:r>
              <a:rPr lang="en-US" sz="2000" dirty="0" smtClean="0">
                <a:latin typeface="Arial" panose="020B0604020202020204" pitchFamily="34" charset="0"/>
                <a:cs typeface="Arial" panose="020B0604020202020204" pitchFamily="34" charset="0"/>
              </a:rPr>
              <a:t>legal </a:t>
            </a:r>
            <a:r>
              <a:rPr lang="en-US" sz="2000" dirty="0">
                <a:latin typeface="Arial" panose="020B0604020202020204" pitchFamily="34" charset="0"/>
                <a:cs typeface="Arial" panose="020B0604020202020204" pitchFamily="34" charset="0"/>
              </a:rPr>
              <a:t>permissibility, </a:t>
            </a:r>
            <a:r>
              <a:rPr lang="en-US" sz="2000" dirty="0" smtClean="0">
                <a:latin typeface="Arial" panose="020B0604020202020204" pitchFamily="34" charset="0"/>
                <a:cs typeface="Arial" panose="020B0604020202020204" pitchFamily="34" charset="0"/>
              </a:rPr>
              <a:t>physical </a:t>
            </a:r>
            <a:r>
              <a:rPr lang="en-US" sz="2000" dirty="0">
                <a:latin typeface="Arial" panose="020B0604020202020204" pitchFamily="34" charset="0"/>
                <a:cs typeface="Arial" panose="020B0604020202020204" pitchFamily="34" charset="0"/>
              </a:rPr>
              <a:t>possibility, </a:t>
            </a:r>
            <a:r>
              <a:rPr lang="en-US" sz="2000" dirty="0" smtClean="0">
                <a:latin typeface="Arial" panose="020B0604020202020204" pitchFamily="34" charset="0"/>
                <a:cs typeface="Arial" panose="020B0604020202020204" pitchFamily="34" charset="0"/>
              </a:rPr>
              <a:t>financial </a:t>
            </a:r>
            <a:r>
              <a:rPr lang="en-US" sz="2000" dirty="0">
                <a:latin typeface="Arial" panose="020B0604020202020204" pitchFamily="34" charset="0"/>
                <a:cs typeface="Arial" panose="020B0604020202020204" pitchFamily="34" charset="0"/>
              </a:rPr>
              <a:t>feasibility, and </a:t>
            </a:r>
            <a:r>
              <a:rPr lang="en-US" sz="2000" dirty="0" smtClean="0">
                <a:latin typeface="Arial" panose="020B0604020202020204" pitchFamily="34" charset="0"/>
                <a:cs typeface="Arial" panose="020B0604020202020204" pitchFamily="34" charset="0"/>
              </a:rPr>
              <a:t>maximum productivity.”</a:t>
            </a:r>
          </a:p>
          <a:p>
            <a:pPr marL="457200" lvl="1" indent="0">
              <a:spcBef>
                <a:spcPts val="2000"/>
              </a:spcBef>
              <a:buNone/>
            </a:pPr>
            <a:r>
              <a:rPr lang="en-US" sz="2000" i="1" dirty="0" smtClean="0">
                <a:latin typeface="Arial" panose="020B0604020202020204" pitchFamily="34" charset="0"/>
                <a:cs typeface="Arial" panose="020B0604020202020204" pitchFamily="34" charset="0"/>
              </a:rPr>
              <a:t>Source: </a:t>
            </a:r>
            <a:r>
              <a:rPr lang="en-US" sz="2000" i="1" u="sng" dirty="0" smtClean="0">
                <a:latin typeface="Arial" panose="020B0604020202020204" pitchFamily="34" charset="0"/>
                <a:cs typeface="Arial" panose="020B0604020202020204" pitchFamily="34" charset="0"/>
              </a:rPr>
              <a:t>The </a:t>
            </a:r>
            <a:r>
              <a:rPr lang="en-US" sz="2000" i="1" u="sng" dirty="0">
                <a:latin typeface="Arial" panose="020B0604020202020204" pitchFamily="34" charset="0"/>
                <a:cs typeface="Arial" panose="020B0604020202020204" pitchFamily="34" charset="0"/>
              </a:rPr>
              <a:t>Dictionary of Real Estate Appraisal</a:t>
            </a:r>
            <a:r>
              <a:rPr lang="en-US" sz="2000" i="1" dirty="0">
                <a:latin typeface="Arial" panose="020B0604020202020204" pitchFamily="34" charset="0"/>
                <a:cs typeface="Arial" panose="020B0604020202020204" pitchFamily="34" charset="0"/>
              </a:rPr>
              <a:t>, Sixth Edition.  Chicago:  Appraisal Institute, 2015.</a:t>
            </a:r>
            <a:endParaRPr lang="en-US" sz="2000" i="1" dirty="0" smtClean="0">
              <a:latin typeface="Arial" panose="020B0604020202020204" pitchFamily="34" charset="0"/>
              <a:cs typeface="Arial" panose="020B0604020202020204" pitchFamily="34" charset="0"/>
            </a:endParaRPr>
          </a:p>
          <a:p>
            <a:pPr>
              <a:spcBef>
                <a:spcPts val="2000"/>
              </a:spcBef>
            </a:pPr>
            <a:r>
              <a:rPr lang="en-US" sz="2200" dirty="0" smtClean="0">
                <a:latin typeface="Arial" panose="020B0604020202020204" pitchFamily="34" charset="0"/>
                <a:cs typeface="Arial" panose="020B0604020202020204" pitchFamily="34" charset="0"/>
              </a:rPr>
              <a:t>As-Vacant and As-Improved</a:t>
            </a:r>
            <a:endParaRPr lang="en-US" sz="22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C4B6C0E7-0A92-40ED-AFC7-B5A9611F4F8E}" type="slidenum">
              <a:rPr lang="en-US" smtClean="0"/>
              <a:t>20</a:t>
            </a:fld>
            <a:endParaRPr lang="en-US" dirty="0"/>
          </a:p>
        </p:txBody>
      </p:sp>
      <p:sp>
        <p:nvSpPr>
          <p:cNvPr id="9" name="Title 1"/>
          <p:cNvSpPr txBox="1">
            <a:spLocks/>
          </p:cNvSpPr>
          <p:nvPr/>
        </p:nvSpPr>
        <p:spPr>
          <a:xfrm>
            <a:off x="752214" y="267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363537"/>
                </a:solidFill>
                <a:latin typeface="Times New Roman" panose="02020603050405020304" pitchFamily="18" charset="0"/>
                <a:cs typeface="Times New Roman" panose="02020603050405020304" pitchFamily="18" charset="0"/>
              </a:rPr>
              <a:t>Appraisal Process</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2047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5776" y="1680777"/>
            <a:ext cx="10515600" cy="4351338"/>
          </a:xfrm>
        </p:spPr>
        <p:txBody>
          <a:bodyPr>
            <a:normAutofit/>
          </a:bodyPr>
          <a:lstStyle/>
          <a:p>
            <a:pPr marL="0" indent="0">
              <a:buNone/>
            </a:pPr>
            <a:r>
              <a:rPr lang="en-US" sz="2600" b="1" dirty="0" smtClean="0">
                <a:latin typeface="Arial" panose="020B0604020202020204" pitchFamily="34" charset="0"/>
                <a:cs typeface="Arial" panose="020B0604020202020204" pitchFamily="34" charset="0"/>
              </a:rPr>
              <a:t>ANALYSIS STEPS – AFTER ACQUISITION</a:t>
            </a:r>
          </a:p>
          <a:p>
            <a:r>
              <a:rPr lang="en-US" sz="2400" dirty="0" smtClean="0">
                <a:latin typeface="Arial" panose="020B0604020202020204" pitchFamily="34" charset="0"/>
                <a:cs typeface="Arial" panose="020B0604020202020204" pitchFamily="34" charset="0"/>
              </a:rPr>
              <a:t>Review </a:t>
            </a:r>
            <a:r>
              <a:rPr lang="en-US" sz="2400" dirty="0">
                <a:latin typeface="Arial" panose="020B0604020202020204" pitchFamily="34" charset="0"/>
                <a:cs typeface="Arial" panose="020B0604020202020204" pitchFamily="34" charset="0"/>
              </a:rPr>
              <a:t>Taking Documents </a:t>
            </a:r>
            <a:endParaRPr lang="en-US" sz="2400" dirty="0" smtClean="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rPr>
              <a:t>Maps</a:t>
            </a:r>
          </a:p>
          <a:p>
            <a:pPr lvl="1"/>
            <a:r>
              <a:rPr lang="en-US" dirty="0" smtClean="0">
                <a:latin typeface="Arial" panose="020B0604020202020204" pitchFamily="34" charset="0"/>
                <a:cs typeface="Arial" panose="020B0604020202020204" pitchFamily="34" charset="0"/>
              </a:rPr>
              <a:t>Legal Descriptions</a:t>
            </a:r>
          </a:p>
          <a:p>
            <a:pPr lvl="1"/>
            <a:r>
              <a:rPr lang="en-US" dirty="0" smtClean="0">
                <a:latin typeface="Arial" panose="020B0604020202020204" pitchFamily="34" charset="0"/>
                <a:cs typeface="Arial" panose="020B0604020202020204" pitchFamily="34" charset="0"/>
              </a:rPr>
              <a:t>Descriptions </a:t>
            </a:r>
            <a:r>
              <a:rPr lang="en-US" dirty="0">
                <a:latin typeface="Arial" panose="020B0604020202020204" pitchFamily="34" charset="0"/>
                <a:cs typeface="Arial" panose="020B0604020202020204" pitchFamily="34" charset="0"/>
              </a:rPr>
              <a:t>of </a:t>
            </a:r>
            <a:r>
              <a:rPr lang="en-US" dirty="0" smtClean="0">
                <a:latin typeface="Arial" panose="020B0604020202020204" pitchFamily="34" charset="0"/>
                <a:cs typeface="Arial" panose="020B0604020202020204" pitchFamily="34" charset="0"/>
              </a:rPr>
              <a:t>Taking </a:t>
            </a:r>
          </a:p>
          <a:p>
            <a:pPr lvl="2"/>
            <a:r>
              <a:rPr lang="en-US" sz="2400" dirty="0" smtClean="0">
                <a:latin typeface="Arial" panose="020B0604020202020204" pitchFamily="34" charset="0"/>
                <a:cs typeface="Arial" panose="020B0604020202020204" pitchFamily="34" charset="0"/>
              </a:rPr>
              <a:t>Fee Acquisition</a:t>
            </a:r>
          </a:p>
          <a:p>
            <a:pPr lvl="2"/>
            <a:r>
              <a:rPr lang="en-US" sz="2400" dirty="0" smtClean="0">
                <a:latin typeface="Arial" panose="020B0604020202020204" pitchFamily="34" charset="0"/>
                <a:cs typeface="Arial" panose="020B0604020202020204" pitchFamily="34" charset="0"/>
              </a:rPr>
              <a:t>Other Property Rights</a:t>
            </a:r>
          </a:p>
          <a:p>
            <a:pPr lvl="1"/>
            <a:r>
              <a:rPr lang="en-US" dirty="0" smtClean="0">
                <a:latin typeface="Arial" panose="020B0604020202020204" pitchFamily="34" charset="0"/>
                <a:cs typeface="Arial" panose="020B0604020202020204" pitchFamily="34" charset="0"/>
              </a:rPr>
              <a:t>Description of Easements </a:t>
            </a:r>
          </a:p>
          <a:p>
            <a:pPr lvl="1"/>
            <a:r>
              <a:rPr lang="en-US" dirty="0" smtClean="0">
                <a:latin typeface="Arial" panose="020B0604020202020204" pitchFamily="34" charset="0"/>
                <a:cs typeface="Arial" panose="020B0604020202020204" pitchFamily="34" charset="0"/>
              </a:rPr>
              <a:t>Offer Letter and Appraisal Summary (Statement of Just Compensation)</a:t>
            </a:r>
          </a:p>
          <a:p>
            <a:pPr lvl="1"/>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C4B6C0E7-0A92-40ED-AFC7-B5A9611F4F8E}" type="slidenum">
              <a:rPr lang="en-US" smtClean="0"/>
              <a:t>21</a:t>
            </a:fld>
            <a:endParaRPr lang="en-US" dirty="0"/>
          </a:p>
        </p:txBody>
      </p:sp>
      <p:sp>
        <p:nvSpPr>
          <p:cNvPr id="9" name="Title 1"/>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363537"/>
                </a:solidFill>
                <a:latin typeface="Times New Roman" panose="02020603050405020304" pitchFamily="18" charset="0"/>
                <a:cs typeface="Times New Roman" panose="02020603050405020304" pitchFamily="18" charset="0"/>
              </a:rPr>
              <a:t>Appraisal Process</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6088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4B6C0E7-0A92-40ED-AFC7-B5A9611F4F8E}" type="slidenum">
              <a:rPr lang="en-US" smtClean="0"/>
              <a:t>22</a:t>
            </a:fld>
            <a:endParaRPr lang="en-US" dirty="0"/>
          </a:p>
        </p:txBody>
      </p:sp>
      <p:pic>
        <p:nvPicPr>
          <p:cNvPr id="8" name="Content Placeholder 7"/>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159" t="3299" r="1898" b="2764"/>
          <a:stretch/>
        </p:blipFill>
        <p:spPr>
          <a:xfrm>
            <a:off x="2670775" y="1557196"/>
            <a:ext cx="6844420" cy="4381878"/>
          </a:xfrm>
          <a:solidFill>
            <a:schemeClr val="accent2"/>
          </a:solidFill>
          <a:ln w="3175">
            <a:noFill/>
            <a:prstDash val="solid"/>
          </a:ln>
        </p:spPr>
      </p:pic>
      <p:sp>
        <p:nvSpPr>
          <p:cNvPr id="9" name="Title 1"/>
          <p:cNvSpPr txBox="1">
            <a:spLocks/>
          </p:cNvSpPr>
          <p:nvPr/>
        </p:nvSpPr>
        <p:spPr>
          <a:xfrm>
            <a:off x="756720" y="2610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363537"/>
                </a:solidFill>
                <a:latin typeface="Times New Roman" panose="02020603050405020304" pitchFamily="18" charset="0"/>
                <a:cs typeface="Times New Roman" panose="02020603050405020304" pitchFamily="18" charset="0"/>
              </a:rPr>
              <a:t>Example of Taking Map</a:t>
            </a:r>
            <a:endParaRPr lang="en-US" sz="4800" dirty="0">
              <a:solidFill>
                <a:srgbClr val="363537"/>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495691" y="1777042"/>
            <a:ext cx="1319841" cy="369332"/>
          </a:xfrm>
          <a:prstGeom prst="rect">
            <a:avLst/>
          </a:prstGeom>
          <a:solidFill>
            <a:schemeClr val="bg1"/>
          </a:solidFill>
        </p:spPr>
        <p:txBody>
          <a:bodyPr wrap="square" rtlCol="0">
            <a:spAutoFit/>
          </a:bodyPr>
          <a:lstStyle/>
          <a:p>
            <a:endParaRPr lang="en-US" dirty="0"/>
          </a:p>
        </p:txBody>
      </p:sp>
      <p:sp>
        <p:nvSpPr>
          <p:cNvPr id="6" name="TextBox 5"/>
          <p:cNvSpPr txBox="1"/>
          <p:nvPr/>
        </p:nvSpPr>
        <p:spPr>
          <a:xfrm>
            <a:off x="5112589" y="4370718"/>
            <a:ext cx="1477992" cy="369332"/>
          </a:xfrm>
          <a:prstGeom prst="rect">
            <a:avLst/>
          </a:prstGeom>
          <a:solidFill>
            <a:schemeClr val="bg1"/>
          </a:solidFill>
        </p:spPr>
        <p:txBody>
          <a:bodyPr wrap="square" rtlCol="0">
            <a:spAutoFit/>
          </a:bodyPr>
          <a:lstStyle/>
          <a:p>
            <a:endParaRPr lang="en-US" dirty="0"/>
          </a:p>
        </p:txBody>
      </p:sp>
      <p:sp>
        <p:nvSpPr>
          <p:cNvPr id="7" name="TextBox 6"/>
          <p:cNvSpPr txBox="1"/>
          <p:nvPr/>
        </p:nvSpPr>
        <p:spPr>
          <a:xfrm>
            <a:off x="8358997" y="5023448"/>
            <a:ext cx="946028" cy="79938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632825435"/>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4B6C0E7-0A92-40ED-AFC7-B5A9611F4F8E}" type="slidenum">
              <a:rPr lang="en-US" smtClean="0"/>
              <a:t>23</a:t>
            </a:fld>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85568" y="1385818"/>
            <a:ext cx="3467254" cy="4803416"/>
          </a:xfrm>
        </p:spPr>
      </p:pic>
      <p:pic>
        <p:nvPicPr>
          <p:cNvPr id="9" name="Picture 8"/>
          <p:cNvPicPr>
            <a:picLocks noChangeAspect="1"/>
          </p:cNvPicPr>
          <p:nvPr/>
        </p:nvPicPr>
        <p:blipFill>
          <a:blip r:embed="rId3"/>
          <a:stretch>
            <a:fillRect/>
          </a:stretch>
        </p:blipFill>
        <p:spPr>
          <a:xfrm>
            <a:off x="2067399" y="1429065"/>
            <a:ext cx="3756918" cy="4552635"/>
          </a:xfrm>
          <a:prstGeom prst="rect">
            <a:avLst/>
          </a:prstGeom>
          <a:ln w="3175">
            <a:solidFill>
              <a:srgbClr val="363537"/>
            </a:solidFill>
          </a:ln>
        </p:spPr>
      </p:pic>
      <p:sp>
        <p:nvSpPr>
          <p:cNvPr id="10" name="Title 1"/>
          <p:cNvSpPr txBox="1">
            <a:spLocks/>
          </p:cNvSpPr>
          <p:nvPr/>
        </p:nvSpPr>
        <p:spPr>
          <a:xfrm>
            <a:off x="747666" y="2486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363537"/>
                </a:solidFill>
                <a:latin typeface="Times New Roman" panose="02020603050405020304" pitchFamily="18" charset="0"/>
                <a:cs typeface="Times New Roman" panose="02020603050405020304" pitchFamily="18" charset="0"/>
              </a:rPr>
              <a:t>Example of Easement Description</a:t>
            </a:r>
            <a:endParaRPr lang="en-US"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0895832"/>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5776" y="1716989"/>
            <a:ext cx="10515600" cy="4351338"/>
          </a:xfrm>
        </p:spPr>
        <p:txBody>
          <a:bodyPr>
            <a:normAutofit/>
          </a:bodyPr>
          <a:lstStyle/>
          <a:p>
            <a:pPr marL="0" indent="0">
              <a:buNone/>
            </a:pPr>
            <a:r>
              <a:rPr lang="en-US" sz="2400" b="1" dirty="0" smtClean="0">
                <a:latin typeface="Arial" panose="020B0604020202020204" pitchFamily="34" charset="0"/>
                <a:cs typeface="Arial" panose="020B0604020202020204" pitchFamily="34" charset="0"/>
              </a:rPr>
              <a:t>ANALYSIS STEPS – AFTER ACQUISITION</a:t>
            </a:r>
          </a:p>
          <a:p>
            <a:pPr>
              <a:lnSpc>
                <a:spcPct val="100000"/>
              </a:lnSpc>
              <a:spcBef>
                <a:spcPts val="2000"/>
              </a:spcBef>
            </a:pPr>
            <a:r>
              <a:rPr lang="en-US" sz="2000" dirty="0" smtClean="0">
                <a:latin typeface="Arial" panose="020B0604020202020204" pitchFamily="34" charset="0"/>
                <a:cs typeface="Arial" panose="020B0604020202020204" pitchFamily="34" charset="0"/>
              </a:rPr>
              <a:t>Highest </a:t>
            </a:r>
            <a:r>
              <a:rPr lang="en-US" sz="2000" dirty="0">
                <a:latin typeface="Arial" panose="020B0604020202020204" pitchFamily="34" charset="0"/>
                <a:cs typeface="Arial" panose="020B0604020202020204" pitchFamily="34" charset="0"/>
              </a:rPr>
              <a:t>&amp; Best </a:t>
            </a:r>
            <a:r>
              <a:rPr lang="en-US" sz="2000" dirty="0" smtClean="0">
                <a:latin typeface="Arial" panose="020B0604020202020204" pitchFamily="34" charset="0"/>
                <a:cs typeface="Arial" panose="020B0604020202020204" pitchFamily="34" charset="0"/>
              </a:rPr>
              <a:t>Use</a:t>
            </a:r>
            <a:endParaRPr lang="en-US" sz="2000" dirty="0">
              <a:latin typeface="Arial" panose="020B0604020202020204" pitchFamily="34" charset="0"/>
              <a:cs typeface="Arial" panose="020B0604020202020204" pitchFamily="34" charset="0"/>
            </a:endParaRPr>
          </a:p>
          <a:p>
            <a:pPr lvl="1">
              <a:lnSpc>
                <a:spcPct val="100000"/>
              </a:lnSpc>
            </a:pPr>
            <a:r>
              <a:rPr lang="en-US" sz="2000" dirty="0" smtClean="0">
                <a:latin typeface="Arial" panose="020B0604020202020204" pitchFamily="34" charset="0"/>
                <a:cs typeface="Arial" panose="020B0604020202020204" pitchFamily="34" charset="0"/>
              </a:rPr>
              <a:t>Legal Permissibility </a:t>
            </a:r>
          </a:p>
          <a:p>
            <a:pPr lvl="2">
              <a:lnSpc>
                <a:spcPct val="100000"/>
              </a:lnSpc>
            </a:pPr>
            <a:r>
              <a:rPr lang="en-US" dirty="0">
                <a:latin typeface="Arial" panose="020B0604020202020204" pitchFamily="34" charset="0"/>
                <a:cs typeface="Arial" panose="020B0604020202020204" pitchFamily="34" charset="0"/>
              </a:rPr>
              <a:t>Is the parcel still legally </a:t>
            </a:r>
            <a:r>
              <a:rPr lang="en-US" dirty="0" smtClean="0">
                <a:latin typeface="Arial" panose="020B0604020202020204" pitchFamily="34" charset="0"/>
                <a:cs typeface="Arial" panose="020B0604020202020204" pitchFamily="34" charset="0"/>
              </a:rPr>
              <a:t>developable?</a:t>
            </a:r>
          </a:p>
          <a:p>
            <a:pPr lvl="2">
              <a:lnSpc>
                <a:spcPct val="100000"/>
              </a:lnSpc>
            </a:pPr>
            <a:r>
              <a:rPr lang="en-US" dirty="0" smtClean="0">
                <a:latin typeface="Arial" panose="020B0604020202020204" pitchFamily="34" charset="0"/>
                <a:cs typeface="Arial" panose="020B0604020202020204" pitchFamily="34" charset="0"/>
              </a:rPr>
              <a:t>Does it still have a sufficient number of parking spaces?</a:t>
            </a:r>
          </a:p>
          <a:p>
            <a:pPr lvl="1">
              <a:lnSpc>
                <a:spcPct val="100000"/>
              </a:lnSpc>
            </a:pPr>
            <a:r>
              <a:rPr lang="en-US" sz="2000" dirty="0" smtClean="0">
                <a:latin typeface="Arial" panose="020B0604020202020204" pitchFamily="34" charset="0"/>
                <a:cs typeface="Arial" panose="020B0604020202020204" pitchFamily="34" charset="0"/>
              </a:rPr>
              <a:t>Physical </a:t>
            </a:r>
            <a:r>
              <a:rPr lang="en-US" sz="2000" dirty="0" smtClean="0">
                <a:latin typeface="Arial" panose="020B0604020202020204" pitchFamily="34" charset="0"/>
                <a:cs typeface="Arial" panose="020B0604020202020204" pitchFamily="34" charset="0"/>
              </a:rPr>
              <a:t>Possibility</a:t>
            </a:r>
            <a:endParaRPr lang="en-US" sz="2000" dirty="0" smtClean="0">
              <a:latin typeface="Arial" panose="020B0604020202020204" pitchFamily="34" charset="0"/>
              <a:cs typeface="Arial" panose="020B0604020202020204" pitchFamily="34" charset="0"/>
            </a:endParaRPr>
          </a:p>
          <a:p>
            <a:pPr lvl="2">
              <a:lnSpc>
                <a:spcPct val="100000"/>
              </a:lnSpc>
            </a:pPr>
            <a:r>
              <a:rPr lang="en-US" dirty="0">
                <a:latin typeface="Arial" panose="020B0604020202020204" pitchFamily="34" charset="0"/>
                <a:cs typeface="Arial" panose="020B0604020202020204" pitchFamily="34" charset="0"/>
              </a:rPr>
              <a:t>Does the new shape </a:t>
            </a:r>
            <a:r>
              <a:rPr lang="en-US" dirty="0" smtClean="0">
                <a:latin typeface="Arial" panose="020B0604020202020204" pitchFamily="34" charset="0"/>
                <a:cs typeface="Arial" panose="020B0604020202020204" pitchFamily="34" charset="0"/>
              </a:rPr>
              <a:t>prohibit development</a:t>
            </a:r>
            <a:r>
              <a:rPr lang="en-US" dirty="0">
                <a:latin typeface="Arial" panose="020B0604020202020204" pitchFamily="34" charset="0"/>
                <a:cs typeface="Arial" panose="020B0604020202020204" pitchFamily="34" charset="0"/>
              </a:rPr>
              <a:t>?</a:t>
            </a:r>
          </a:p>
          <a:p>
            <a:pPr lvl="2">
              <a:lnSpc>
                <a:spcPct val="100000"/>
              </a:lnSpc>
            </a:pPr>
            <a:r>
              <a:rPr lang="en-US" dirty="0">
                <a:latin typeface="Arial" panose="020B0604020202020204" pitchFamily="34" charset="0"/>
                <a:cs typeface="Arial" panose="020B0604020202020204" pitchFamily="34" charset="0"/>
              </a:rPr>
              <a:t>Is access, </a:t>
            </a:r>
            <a:r>
              <a:rPr lang="en-US" dirty="0" smtClean="0">
                <a:latin typeface="Arial" panose="020B0604020202020204" pitchFamily="34" charset="0"/>
                <a:cs typeface="Arial" panose="020B0604020202020204" pitchFamily="34" charset="0"/>
              </a:rPr>
              <a:t>exposure and frontage </a:t>
            </a:r>
            <a:r>
              <a:rPr lang="en-US" dirty="0">
                <a:latin typeface="Arial" panose="020B0604020202020204" pitchFamily="34" charset="0"/>
                <a:cs typeface="Arial" panose="020B0604020202020204" pitchFamily="34" charset="0"/>
              </a:rPr>
              <a:t>the same?</a:t>
            </a:r>
          </a:p>
          <a:p>
            <a:pPr lvl="1">
              <a:lnSpc>
                <a:spcPct val="100000"/>
              </a:lnSpc>
            </a:pPr>
            <a:r>
              <a:rPr lang="en-US" sz="2000" dirty="0" smtClean="0">
                <a:latin typeface="Arial" panose="020B0604020202020204" pitchFamily="34" charset="0"/>
                <a:cs typeface="Arial" panose="020B0604020202020204" pitchFamily="34" charset="0"/>
              </a:rPr>
              <a:t>Financial </a:t>
            </a:r>
            <a:r>
              <a:rPr lang="en-US" sz="2000" dirty="0" smtClean="0">
                <a:latin typeface="Arial" panose="020B0604020202020204" pitchFamily="34" charset="0"/>
                <a:cs typeface="Arial" panose="020B0604020202020204" pitchFamily="34" charset="0"/>
              </a:rPr>
              <a:t>Feasibility</a:t>
            </a:r>
            <a:endParaRPr lang="en-US" sz="2000" dirty="0" smtClean="0">
              <a:latin typeface="Arial" panose="020B0604020202020204" pitchFamily="34" charset="0"/>
              <a:cs typeface="Arial" panose="020B0604020202020204" pitchFamily="34" charset="0"/>
            </a:endParaRPr>
          </a:p>
          <a:p>
            <a:pPr lvl="2">
              <a:lnSpc>
                <a:spcPct val="100000"/>
              </a:lnSpc>
            </a:pPr>
            <a:r>
              <a:rPr lang="en-US" dirty="0" smtClean="0">
                <a:latin typeface="Arial" panose="020B0604020202020204" pitchFamily="34" charset="0"/>
                <a:cs typeface="Arial" panose="020B0604020202020204" pitchFamily="34" charset="0"/>
              </a:rPr>
              <a:t>Did the project make construction more costly?</a:t>
            </a:r>
          </a:p>
          <a:p>
            <a:pPr lvl="1">
              <a:lnSpc>
                <a:spcPct val="100000"/>
              </a:lnSpc>
            </a:pPr>
            <a:r>
              <a:rPr lang="en-US" sz="2000" dirty="0" smtClean="0">
                <a:latin typeface="Arial" panose="020B0604020202020204" pitchFamily="34" charset="0"/>
                <a:cs typeface="Arial" panose="020B0604020202020204" pitchFamily="34" charset="0"/>
              </a:rPr>
              <a:t>Maximum Productivity</a:t>
            </a:r>
            <a:endParaRPr lang="en-US" sz="2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C4B6C0E7-0A92-40ED-AFC7-B5A9611F4F8E}" type="slidenum">
              <a:rPr lang="en-US" smtClean="0"/>
              <a:t>24</a:t>
            </a:fld>
            <a:endParaRPr lang="en-US" dirty="0"/>
          </a:p>
        </p:txBody>
      </p:sp>
      <p:sp>
        <p:nvSpPr>
          <p:cNvPr id="9" name="Title 1"/>
          <p:cNvSpPr txBox="1">
            <a:spLocks/>
          </p:cNvSpPr>
          <p:nvPr/>
        </p:nvSpPr>
        <p:spPr>
          <a:xfrm>
            <a:off x="752214" y="267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363537"/>
                </a:solidFill>
                <a:latin typeface="Times New Roman" panose="02020603050405020304" pitchFamily="18" charset="0"/>
                <a:cs typeface="Times New Roman" panose="02020603050405020304" pitchFamily="18" charset="0"/>
              </a:rPr>
              <a:t>Appraisal Process</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242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5776" y="1662671"/>
            <a:ext cx="10515600" cy="4351338"/>
          </a:xfrm>
        </p:spPr>
        <p:txBody>
          <a:bodyPr>
            <a:normAutofit fontScale="40000" lnSpcReduction="20000"/>
          </a:bodyPr>
          <a:lstStyle/>
          <a:p>
            <a:pPr marL="0" indent="0">
              <a:lnSpc>
                <a:spcPct val="120000"/>
              </a:lnSpc>
              <a:buNone/>
            </a:pPr>
            <a:r>
              <a:rPr lang="en-US" sz="5100" b="1" dirty="0" smtClean="0">
                <a:latin typeface="Arial" panose="020B0604020202020204" pitchFamily="34" charset="0"/>
                <a:cs typeface="Arial" panose="020B0604020202020204" pitchFamily="34" charset="0"/>
              </a:rPr>
              <a:t>ANALYSIS STEPS – BEFORE AND </a:t>
            </a:r>
            <a:br>
              <a:rPr lang="en-US" sz="5100" b="1" dirty="0" smtClean="0">
                <a:latin typeface="Arial" panose="020B0604020202020204" pitchFamily="34" charset="0"/>
                <a:cs typeface="Arial" panose="020B0604020202020204" pitchFamily="34" charset="0"/>
              </a:rPr>
            </a:br>
            <a:r>
              <a:rPr lang="en-US" sz="5100" b="1" dirty="0" smtClean="0">
                <a:latin typeface="Arial" panose="020B0604020202020204" pitchFamily="34" charset="0"/>
                <a:cs typeface="Arial" panose="020B0604020202020204" pitchFamily="34" charset="0"/>
              </a:rPr>
              <a:t>AFTER ACQUISITION </a:t>
            </a:r>
          </a:p>
          <a:p>
            <a:pPr>
              <a:lnSpc>
                <a:spcPct val="120000"/>
              </a:lnSpc>
            </a:pPr>
            <a:r>
              <a:rPr lang="en-US" sz="4000" dirty="0" smtClean="0">
                <a:latin typeface="Arial" panose="020B0604020202020204" pitchFamily="34" charset="0"/>
                <a:cs typeface="Arial" panose="020B0604020202020204" pitchFamily="34" charset="0"/>
              </a:rPr>
              <a:t>Data Collection </a:t>
            </a:r>
          </a:p>
          <a:p>
            <a:pPr lvl="1">
              <a:lnSpc>
                <a:spcPct val="120000"/>
              </a:lnSpc>
            </a:pPr>
            <a:r>
              <a:rPr lang="en-US" sz="4000" dirty="0" smtClean="0">
                <a:latin typeface="Arial" panose="020B0604020202020204" pitchFamily="34" charset="0"/>
                <a:cs typeface="Arial" panose="020B0604020202020204" pitchFamily="34" charset="0"/>
              </a:rPr>
              <a:t>Data Services (MLS, Costar, AIR, etc.)</a:t>
            </a:r>
          </a:p>
          <a:p>
            <a:pPr lvl="1">
              <a:lnSpc>
                <a:spcPct val="120000"/>
              </a:lnSpc>
            </a:pPr>
            <a:r>
              <a:rPr lang="en-US" sz="4000" dirty="0" smtClean="0">
                <a:latin typeface="Arial" panose="020B0604020202020204" pitchFamily="34" charset="0"/>
                <a:cs typeface="Arial" panose="020B0604020202020204" pitchFamily="34" charset="0"/>
              </a:rPr>
              <a:t>County Records</a:t>
            </a:r>
          </a:p>
          <a:p>
            <a:pPr lvl="1">
              <a:lnSpc>
                <a:spcPct val="120000"/>
              </a:lnSpc>
            </a:pPr>
            <a:r>
              <a:rPr lang="en-US" sz="4000" dirty="0" smtClean="0">
                <a:latin typeface="Arial" panose="020B0604020202020204" pitchFamily="34" charset="0"/>
                <a:cs typeface="Arial" panose="020B0604020202020204" pitchFamily="34" charset="0"/>
              </a:rPr>
              <a:t>Appraisal Files</a:t>
            </a:r>
          </a:p>
          <a:p>
            <a:pPr lvl="1">
              <a:lnSpc>
                <a:spcPct val="120000"/>
              </a:lnSpc>
            </a:pPr>
            <a:r>
              <a:rPr lang="en-US" sz="4000" dirty="0" smtClean="0">
                <a:latin typeface="Arial" panose="020B0604020202020204" pitchFamily="34" charset="0"/>
                <a:cs typeface="Arial" panose="020B0604020202020204" pitchFamily="34" charset="0"/>
              </a:rPr>
              <a:t>Market Participants</a:t>
            </a:r>
          </a:p>
          <a:p>
            <a:pPr>
              <a:lnSpc>
                <a:spcPct val="120000"/>
              </a:lnSpc>
            </a:pPr>
            <a:r>
              <a:rPr lang="en-US" sz="4000" dirty="0" smtClean="0">
                <a:latin typeface="Arial" panose="020B0604020202020204" pitchFamily="34" charset="0"/>
                <a:cs typeface="Arial" panose="020B0604020202020204" pitchFamily="34" charset="0"/>
              </a:rPr>
              <a:t>Verification</a:t>
            </a:r>
          </a:p>
          <a:p>
            <a:pPr lvl="1">
              <a:lnSpc>
                <a:spcPct val="120000"/>
              </a:lnSpc>
            </a:pPr>
            <a:r>
              <a:rPr lang="en-US" sz="4000" dirty="0">
                <a:latin typeface="Arial" panose="020B0604020202020204" pitchFamily="34" charset="0"/>
                <a:cs typeface="Arial" panose="020B0604020202020204" pitchFamily="34" charset="0"/>
              </a:rPr>
              <a:t>Multiple Sources</a:t>
            </a:r>
          </a:p>
          <a:p>
            <a:pPr lvl="1">
              <a:lnSpc>
                <a:spcPct val="120000"/>
              </a:lnSpc>
            </a:pPr>
            <a:r>
              <a:rPr lang="en-US" sz="4000" dirty="0">
                <a:latin typeface="Arial" panose="020B0604020202020204" pitchFamily="34" charset="0"/>
                <a:cs typeface="Arial" panose="020B0604020202020204" pitchFamily="34" charset="0"/>
              </a:rPr>
              <a:t>Confirm Transaction Not Project </a:t>
            </a:r>
            <a:r>
              <a:rPr lang="en-US" sz="4000" dirty="0" smtClean="0">
                <a:latin typeface="Arial" panose="020B0604020202020204" pitchFamily="34" charset="0"/>
                <a:cs typeface="Arial" panose="020B0604020202020204" pitchFamily="34" charset="0"/>
              </a:rPr>
              <a:t>Influenced</a:t>
            </a:r>
          </a:p>
          <a:p>
            <a:pPr lvl="1">
              <a:lnSpc>
                <a:spcPct val="120000"/>
              </a:lnSpc>
            </a:pPr>
            <a:r>
              <a:rPr lang="en-US" sz="4000" dirty="0" smtClean="0">
                <a:latin typeface="Arial" panose="020B0604020202020204" pitchFamily="34" charset="0"/>
                <a:cs typeface="Arial" panose="020B0604020202020204" pitchFamily="34" charset="0"/>
              </a:rPr>
              <a:t>See Agency Requirements</a:t>
            </a:r>
          </a:p>
          <a:p>
            <a:pPr>
              <a:lnSpc>
                <a:spcPct val="120000"/>
              </a:lnSpc>
            </a:pPr>
            <a:r>
              <a:rPr lang="en-US" sz="4000" dirty="0" smtClean="0">
                <a:latin typeface="Arial" panose="020B0604020202020204" pitchFamily="34" charset="0"/>
                <a:cs typeface="Arial" panose="020B0604020202020204" pitchFamily="34" charset="0"/>
              </a:rPr>
              <a:t>Inspect Data (Google Earth is Great, but…)</a:t>
            </a:r>
          </a:p>
          <a:p>
            <a:pPr>
              <a:lnSpc>
                <a:spcPct val="120000"/>
              </a:lnSpc>
            </a:pPr>
            <a:r>
              <a:rPr lang="en-US" sz="4000" dirty="0" smtClean="0">
                <a:latin typeface="Arial" panose="020B0604020202020204" pitchFamily="34" charset="0"/>
                <a:cs typeface="Arial" panose="020B0604020202020204" pitchFamily="34" charset="0"/>
              </a:rPr>
              <a:t>Potential Data Set for After Condition</a:t>
            </a:r>
            <a:endParaRPr lang="en-US" sz="4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C4B6C0E7-0A92-40ED-AFC7-B5A9611F4F8E}" type="slidenum">
              <a:rPr lang="en-US" smtClean="0"/>
              <a:t>25</a:t>
            </a:fld>
            <a:endParaRPr lang="en-US" dirty="0"/>
          </a:p>
        </p:txBody>
      </p:sp>
      <p:pic>
        <p:nvPicPr>
          <p:cNvPr id="6" name="Picture 5"/>
          <p:cNvPicPr/>
          <p:nvPr/>
        </p:nvPicPr>
        <p:blipFill rotWithShape="1">
          <a:blip r:embed="rId2">
            <a:extLst>
              <a:ext uri="{28A0092B-C50C-407E-A947-70E740481C1C}">
                <a14:useLocalDpi xmlns:a14="http://schemas.microsoft.com/office/drawing/2010/main" val="0"/>
              </a:ext>
            </a:extLst>
          </a:blip>
          <a:srcRect l="-2340" t="-1899" r="-2380" b="-2439"/>
          <a:stretch/>
        </p:blipFill>
        <p:spPr bwMode="auto">
          <a:xfrm>
            <a:off x="7633264" y="1711105"/>
            <a:ext cx="3201889" cy="4237022"/>
          </a:xfrm>
          <a:prstGeom prst="rect">
            <a:avLst/>
          </a:prstGeom>
          <a:noFill/>
          <a:ln w="3175">
            <a:solidFill>
              <a:srgbClr val="363537"/>
            </a:solidFill>
          </a:ln>
        </p:spPr>
      </p:pic>
      <p:sp>
        <p:nvSpPr>
          <p:cNvPr id="10" name="Title 1"/>
          <p:cNvSpPr txBox="1">
            <a:spLocks/>
          </p:cNvSpPr>
          <p:nvPr/>
        </p:nvSpPr>
        <p:spPr>
          <a:xfrm>
            <a:off x="752214" y="267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363537"/>
                </a:solidFill>
                <a:latin typeface="Times New Roman" panose="02020603050405020304" pitchFamily="18" charset="0"/>
                <a:cs typeface="Times New Roman" panose="02020603050405020304" pitchFamily="18" charset="0"/>
              </a:rPr>
              <a:t>Appraisal Process</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74568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35274" y="6356350"/>
            <a:ext cx="2743200" cy="365125"/>
          </a:xfrm>
        </p:spPr>
        <p:txBody>
          <a:bodyPr/>
          <a:lstStyle/>
          <a:p>
            <a:fld id="{C4B6C0E7-0A92-40ED-AFC7-B5A9611F4F8E}" type="slidenum">
              <a:rPr lang="en-US" smtClean="0"/>
              <a:t>26</a:t>
            </a:fld>
            <a:endParaRPr lang="en-US" dirty="0"/>
          </a:p>
        </p:txBody>
      </p:sp>
      <p:pic>
        <p:nvPicPr>
          <p:cNvPr id="12" name="Content Placeholder 7"/>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5952" t="19765" r="55837" b="35474"/>
          <a:stretch/>
        </p:blipFill>
        <p:spPr>
          <a:xfrm>
            <a:off x="1091683" y="2097524"/>
            <a:ext cx="4663440" cy="3535871"/>
          </a:xfrm>
          <a:prstGeom prst="rect">
            <a:avLst/>
          </a:prstGeom>
          <a:ln w="3175">
            <a:solidFill>
              <a:schemeClr val="tx1"/>
            </a:solidFill>
          </a:ln>
        </p:spPr>
      </p:pic>
      <p:pic>
        <p:nvPicPr>
          <p:cNvPr id="7" name="Content Placeholder 6"/>
          <p:cNvPicPr>
            <a:picLocks noGrp="1" noChangeAspect="1"/>
          </p:cNvPicPr>
          <p:nvPr>
            <p:ph sz="half" idx="2"/>
          </p:nvPr>
        </p:nvPicPr>
        <p:blipFill>
          <a:blip r:embed="rId3"/>
          <a:stretch>
            <a:fillRect/>
          </a:stretch>
        </p:blipFill>
        <p:spPr>
          <a:xfrm>
            <a:off x="6025400" y="2088837"/>
            <a:ext cx="5128472" cy="3555076"/>
          </a:xfrm>
          <a:prstGeom prst="rect">
            <a:avLst/>
          </a:prstGeom>
        </p:spPr>
      </p:pic>
      <p:sp>
        <p:nvSpPr>
          <p:cNvPr id="11" name="Title 1"/>
          <p:cNvSpPr txBox="1">
            <a:spLocks/>
          </p:cNvSpPr>
          <p:nvPr/>
        </p:nvSpPr>
        <p:spPr>
          <a:xfrm>
            <a:off x="752214" y="267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363537"/>
                </a:solidFill>
                <a:latin typeface="Times New Roman" panose="02020603050405020304" pitchFamily="18" charset="0"/>
                <a:cs typeface="Times New Roman" panose="02020603050405020304" pitchFamily="18" charset="0"/>
              </a:rPr>
              <a:t>Appraisal Process</a:t>
            </a:r>
            <a:endParaRPr lang="en-US" sz="4800" dirty="0">
              <a:solidFill>
                <a:srgbClr val="363537"/>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736598" y="1529725"/>
            <a:ext cx="7416802"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PROJECT EXAMPLE 2</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8770777"/>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35285" y="6356350"/>
            <a:ext cx="2743200" cy="365125"/>
          </a:xfrm>
        </p:spPr>
        <p:txBody>
          <a:bodyPr/>
          <a:lstStyle/>
          <a:p>
            <a:fld id="{C4B6C0E7-0A92-40ED-AFC7-B5A9611F4F8E}" type="slidenum">
              <a:rPr lang="en-US" smtClean="0"/>
              <a:t>27</a:t>
            </a:fld>
            <a:endParaRPr lang="en-US" dirty="0"/>
          </a:p>
        </p:txBody>
      </p:sp>
      <p:pic>
        <p:nvPicPr>
          <p:cNvPr id="7" name="Content Placeholder 6"/>
          <p:cNvPicPr>
            <a:picLocks noGrp="1" noChangeAspect="1"/>
          </p:cNvPicPr>
          <p:nvPr>
            <p:ph sz="half" idx="1"/>
          </p:nvPr>
        </p:nvPicPr>
        <p:blipFill>
          <a:blip r:embed="rId2"/>
          <a:stretch>
            <a:fillRect/>
          </a:stretch>
        </p:blipFill>
        <p:spPr>
          <a:xfrm>
            <a:off x="3304512" y="1991071"/>
            <a:ext cx="5582303" cy="3990630"/>
          </a:xfrm>
          <a:prstGeom prst="rect">
            <a:avLst/>
          </a:prstGeom>
        </p:spPr>
      </p:pic>
      <p:cxnSp>
        <p:nvCxnSpPr>
          <p:cNvPr id="11" name="Straight Arrow Connector 10"/>
          <p:cNvCxnSpPr/>
          <p:nvPr/>
        </p:nvCxnSpPr>
        <p:spPr>
          <a:xfrm flipH="1">
            <a:off x="7407757" y="2561943"/>
            <a:ext cx="250419" cy="3894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467743" y="2046593"/>
            <a:ext cx="2329612" cy="584775"/>
          </a:xfrm>
          <a:prstGeom prst="rect">
            <a:avLst/>
          </a:prstGeom>
          <a:noFill/>
        </p:spPr>
        <p:txBody>
          <a:bodyPr wrap="none" rtlCol="0">
            <a:spAutoFit/>
          </a:bodyPr>
          <a:lstStyle/>
          <a:p>
            <a:r>
              <a:rPr lang="en-US" sz="3200" dirty="0" smtClean="0"/>
              <a:t>Larger Parcel</a:t>
            </a:r>
            <a:endParaRPr lang="en-US" sz="3200" dirty="0"/>
          </a:p>
        </p:txBody>
      </p:sp>
      <p:sp>
        <p:nvSpPr>
          <p:cNvPr id="16" name="TextBox 15"/>
          <p:cNvSpPr txBox="1"/>
          <p:nvPr/>
        </p:nvSpPr>
        <p:spPr>
          <a:xfrm>
            <a:off x="7569378" y="2692004"/>
            <a:ext cx="1217193" cy="369332"/>
          </a:xfrm>
          <a:prstGeom prst="rect">
            <a:avLst/>
          </a:prstGeom>
          <a:noFill/>
        </p:spPr>
        <p:txBody>
          <a:bodyPr wrap="none" rtlCol="0">
            <a:spAutoFit/>
          </a:bodyPr>
          <a:lstStyle/>
          <a:p>
            <a:r>
              <a:rPr lang="en-US" dirty="0" smtClean="0"/>
              <a:t>100+ Acres</a:t>
            </a:r>
            <a:endParaRPr lang="en-US" dirty="0"/>
          </a:p>
        </p:txBody>
      </p:sp>
      <p:sp>
        <p:nvSpPr>
          <p:cNvPr id="13" name="Title 1"/>
          <p:cNvSpPr txBox="1">
            <a:spLocks/>
          </p:cNvSpPr>
          <p:nvPr/>
        </p:nvSpPr>
        <p:spPr>
          <a:xfrm>
            <a:off x="752214" y="267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363537"/>
                </a:solidFill>
                <a:latin typeface="Times New Roman" panose="02020603050405020304" pitchFamily="18" charset="0"/>
                <a:cs typeface="Times New Roman" panose="02020603050405020304" pitchFamily="18" charset="0"/>
              </a:rPr>
              <a:t>Appraisal Process</a:t>
            </a:r>
            <a:endParaRPr lang="en-US" sz="4800" dirty="0">
              <a:solidFill>
                <a:srgbClr val="363537"/>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736598" y="1529725"/>
            <a:ext cx="7416802"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PROJECT EXAMPLE 2</a:t>
            </a:r>
            <a:endParaRPr lang="en-US" b="1" dirty="0">
              <a:latin typeface="Arial" panose="020B0604020202020204" pitchFamily="34" charset="0"/>
              <a:cs typeface="Arial" panose="020B0604020202020204" pitchFamily="34" charset="0"/>
            </a:endParaRPr>
          </a:p>
        </p:txBody>
      </p:sp>
      <p:sp>
        <p:nvSpPr>
          <p:cNvPr id="9" name="TextBox 8"/>
          <p:cNvSpPr txBox="1"/>
          <p:nvPr/>
        </p:nvSpPr>
        <p:spPr>
          <a:xfrm>
            <a:off x="3885570" y="4976698"/>
            <a:ext cx="2543710" cy="584775"/>
          </a:xfrm>
          <a:prstGeom prst="rect">
            <a:avLst/>
          </a:prstGeom>
          <a:noFill/>
        </p:spPr>
        <p:txBody>
          <a:bodyPr wrap="none" rtlCol="0">
            <a:spAutoFit/>
          </a:bodyPr>
          <a:lstStyle/>
          <a:p>
            <a:r>
              <a:rPr lang="en-US" sz="3200" dirty="0" smtClean="0"/>
              <a:t>Area of Taking</a:t>
            </a:r>
            <a:endParaRPr lang="en-US" sz="3200" dirty="0"/>
          </a:p>
        </p:txBody>
      </p:sp>
      <p:cxnSp>
        <p:nvCxnSpPr>
          <p:cNvPr id="10" name="Straight Arrow Connector 9"/>
          <p:cNvCxnSpPr/>
          <p:nvPr/>
        </p:nvCxnSpPr>
        <p:spPr>
          <a:xfrm flipV="1">
            <a:off x="4710023" y="4542580"/>
            <a:ext cx="172528" cy="57742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3241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8617" y="1780360"/>
            <a:ext cx="10515600" cy="4351338"/>
          </a:xfrm>
        </p:spPr>
        <p:txBody>
          <a:bodyPr>
            <a:normAutofit/>
          </a:bodyPr>
          <a:lstStyle/>
          <a:p>
            <a:pPr marL="0" indent="0">
              <a:lnSpc>
                <a:spcPct val="70000"/>
              </a:lnSpc>
              <a:buNone/>
            </a:pPr>
            <a:r>
              <a:rPr lang="en-US" sz="2600" b="1" dirty="0" smtClean="0">
                <a:latin typeface="Arial" panose="020B0604020202020204" pitchFamily="34" charset="0"/>
                <a:cs typeface="Arial" panose="020B0604020202020204" pitchFamily="34" charset="0"/>
              </a:rPr>
              <a:t>WHAT METHOD IS USED TO VALUE A TAKING?</a:t>
            </a:r>
          </a:p>
          <a:p>
            <a:pPr lvl="1">
              <a:lnSpc>
                <a:spcPct val="100000"/>
              </a:lnSpc>
              <a:spcBef>
                <a:spcPts val="2000"/>
              </a:spcBef>
            </a:pPr>
            <a:r>
              <a:rPr lang="en-US" dirty="0">
                <a:latin typeface="Arial" panose="020B0604020202020204" pitchFamily="34" charset="0"/>
                <a:cs typeface="Arial" panose="020B0604020202020204" pitchFamily="34" charset="0"/>
              </a:rPr>
              <a:t>Before and After </a:t>
            </a:r>
            <a:r>
              <a:rPr lang="en-US" dirty="0" smtClean="0">
                <a:latin typeface="Arial" panose="020B0604020202020204" pitchFamily="34" charset="0"/>
                <a:cs typeface="Arial" panose="020B0604020202020204" pitchFamily="34" charset="0"/>
              </a:rPr>
              <a:t>Analysis</a:t>
            </a:r>
          </a:p>
          <a:p>
            <a:pPr lvl="1">
              <a:lnSpc>
                <a:spcPct val="100000"/>
              </a:lnSpc>
              <a:spcBef>
                <a:spcPts val="2000"/>
              </a:spcBef>
            </a:pPr>
            <a:r>
              <a:rPr lang="en-US" dirty="0" smtClean="0">
                <a:latin typeface="Arial" panose="020B0604020202020204" pitchFamily="34" charset="0"/>
                <a:cs typeface="Arial" panose="020B0604020202020204" pitchFamily="34" charset="0"/>
              </a:rPr>
              <a:t>Application Depends on the Project</a:t>
            </a:r>
          </a:p>
          <a:p>
            <a:pPr lvl="2">
              <a:lnSpc>
                <a:spcPct val="100000"/>
              </a:lnSpc>
              <a:spcBef>
                <a:spcPts val="1000"/>
              </a:spcBef>
            </a:pPr>
            <a:r>
              <a:rPr lang="en-US" sz="2200" dirty="0" smtClean="0">
                <a:latin typeface="Arial" panose="020B0604020202020204" pitchFamily="34" charset="0"/>
                <a:cs typeface="Arial" panose="020B0604020202020204" pitchFamily="34" charset="0"/>
              </a:rPr>
              <a:t>Highest and Best Use</a:t>
            </a:r>
          </a:p>
          <a:p>
            <a:pPr lvl="2">
              <a:lnSpc>
                <a:spcPct val="100000"/>
              </a:lnSpc>
              <a:spcBef>
                <a:spcPts val="1000"/>
              </a:spcBef>
            </a:pPr>
            <a:r>
              <a:rPr lang="en-US" sz="2200" dirty="0" smtClean="0">
                <a:latin typeface="Arial" panose="020B0604020202020204" pitchFamily="34" charset="0"/>
                <a:cs typeface="Arial" panose="020B0604020202020204" pitchFamily="34" charset="0"/>
              </a:rPr>
              <a:t>Acquiring Land and/or Improvements or Other Rights</a:t>
            </a:r>
          </a:p>
          <a:p>
            <a:pPr lvl="2">
              <a:lnSpc>
                <a:spcPct val="100000"/>
              </a:lnSpc>
              <a:spcBef>
                <a:spcPts val="1000"/>
              </a:spcBef>
            </a:pPr>
            <a:r>
              <a:rPr lang="en-US" sz="2200" dirty="0" smtClean="0">
                <a:latin typeface="Arial" panose="020B0604020202020204" pitchFamily="34" charset="0"/>
                <a:cs typeface="Arial" panose="020B0604020202020204" pitchFamily="34" charset="0"/>
              </a:rPr>
              <a:t>Entire Property or Partial Acquisition</a:t>
            </a:r>
            <a:endParaRPr lang="en-US" sz="2200" dirty="0">
              <a:latin typeface="Arial" panose="020B0604020202020204" pitchFamily="34" charset="0"/>
              <a:cs typeface="Arial" panose="020B0604020202020204" pitchFamily="34" charset="0"/>
            </a:endParaRPr>
          </a:p>
          <a:p>
            <a:pPr lvl="2">
              <a:lnSpc>
                <a:spcPct val="100000"/>
              </a:lnSpc>
              <a:spcBef>
                <a:spcPts val="1000"/>
              </a:spcBef>
            </a:pPr>
            <a:r>
              <a:rPr lang="en-US" sz="2200" dirty="0" smtClean="0">
                <a:latin typeface="Arial" panose="020B0604020202020204" pitchFamily="34" charset="0"/>
                <a:cs typeface="Arial" panose="020B0604020202020204" pitchFamily="34" charset="0"/>
              </a:rPr>
              <a:t>Permanent </a:t>
            </a:r>
            <a:r>
              <a:rPr lang="en-US" sz="2200" dirty="0">
                <a:latin typeface="Arial" panose="020B0604020202020204" pitchFamily="34" charset="0"/>
                <a:cs typeface="Arial" panose="020B0604020202020204" pitchFamily="34" charset="0"/>
              </a:rPr>
              <a:t>or </a:t>
            </a:r>
            <a:r>
              <a:rPr lang="en-US" sz="2200" dirty="0" smtClean="0">
                <a:latin typeface="Arial" panose="020B0604020202020204" pitchFamily="34" charset="0"/>
                <a:cs typeface="Arial" panose="020B0604020202020204" pitchFamily="34" charset="0"/>
              </a:rPr>
              <a:t>Temporary Easements </a:t>
            </a:r>
            <a:endParaRPr lang="en-US" sz="2200" dirty="0">
              <a:latin typeface="Arial" panose="020B0604020202020204" pitchFamily="34" charset="0"/>
              <a:cs typeface="Arial" panose="020B0604020202020204" pitchFamily="34" charset="0"/>
            </a:endParaRPr>
          </a:p>
          <a:p>
            <a:pPr lvl="1">
              <a:lnSpc>
                <a:spcPct val="100000"/>
              </a:lnSpc>
              <a:spcBef>
                <a:spcPts val="1000"/>
              </a:spcBef>
            </a:pPr>
            <a:r>
              <a:rPr lang="en-US" dirty="0" smtClean="0">
                <a:latin typeface="Arial" panose="020B0604020202020204" pitchFamily="34" charset="0"/>
                <a:cs typeface="Arial" panose="020B0604020202020204" pitchFamily="34" charset="0"/>
              </a:rPr>
              <a:t>Variations </a:t>
            </a:r>
            <a:r>
              <a:rPr lang="en-US" dirty="0">
                <a:latin typeface="Arial" panose="020B0604020202020204" pitchFamily="34" charset="0"/>
                <a:cs typeface="Arial" panose="020B0604020202020204" pitchFamily="34" charset="0"/>
              </a:rPr>
              <a:t>(Ex</a:t>
            </a:r>
            <a:r>
              <a:rPr lang="en-US" dirty="0" smtClean="0">
                <a:latin typeface="Arial" panose="020B0604020202020204" pitchFamily="34" charset="0"/>
                <a:cs typeface="Arial" panose="020B0604020202020204" pitchFamily="34" charset="0"/>
              </a:rPr>
              <a:t>: TCE)</a:t>
            </a:r>
          </a:p>
        </p:txBody>
      </p:sp>
      <p:sp>
        <p:nvSpPr>
          <p:cNvPr id="5" name="Slide Number Placeholder 4"/>
          <p:cNvSpPr>
            <a:spLocks noGrp="1"/>
          </p:cNvSpPr>
          <p:nvPr>
            <p:ph type="sldNum" sz="quarter" idx="12"/>
          </p:nvPr>
        </p:nvSpPr>
        <p:spPr/>
        <p:txBody>
          <a:bodyPr/>
          <a:lstStyle/>
          <a:p>
            <a:fld id="{C4B6C0E7-0A92-40ED-AFC7-B5A9611F4F8E}" type="slidenum">
              <a:rPr lang="en-US" smtClean="0"/>
              <a:t>28</a:t>
            </a:fld>
            <a:endParaRPr lang="en-US" dirty="0"/>
          </a:p>
        </p:txBody>
      </p:sp>
      <p:sp>
        <p:nvSpPr>
          <p:cNvPr id="10" name="Title 1"/>
          <p:cNvSpPr txBox="1">
            <a:spLocks/>
          </p:cNvSpPr>
          <p:nvPr/>
        </p:nvSpPr>
        <p:spPr>
          <a:xfrm>
            <a:off x="752214" y="267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363537"/>
                </a:solidFill>
                <a:latin typeface="Times New Roman" panose="02020603050405020304" pitchFamily="18" charset="0"/>
                <a:cs typeface="Times New Roman" panose="02020603050405020304" pitchFamily="18" charset="0"/>
              </a:rPr>
              <a:t>Valuation Methodology</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6323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53618"/>
            <a:ext cx="10515600" cy="4351338"/>
          </a:xfrm>
        </p:spPr>
        <p:txBody>
          <a:bodyPr>
            <a:normAutofit fontScale="70000" lnSpcReduction="20000"/>
          </a:bodyPr>
          <a:lstStyle/>
          <a:p>
            <a:pPr marL="0" indent="0">
              <a:lnSpc>
                <a:spcPct val="120000"/>
              </a:lnSpc>
              <a:buNone/>
            </a:pPr>
            <a:r>
              <a:rPr lang="en-US" sz="3400" b="1" dirty="0" smtClean="0">
                <a:latin typeface="Arial" panose="020B0604020202020204" pitchFamily="34" charset="0"/>
                <a:cs typeface="Arial" panose="020B0604020202020204" pitchFamily="34" charset="0"/>
              </a:rPr>
              <a:t>BEFORE AND AFTER METHOD</a:t>
            </a:r>
          </a:p>
          <a:p>
            <a:pPr marL="461963" lvl="1" indent="-234950">
              <a:lnSpc>
                <a:spcPct val="120000"/>
              </a:lnSpc>
            </a:pPr>
            <a:r>
              <a:rPr lang="en-US" sz="2800" dirty="0" smtClean="0">
                <a:latin typeface="Arial" panose="020B0604020202020204" pitchFamily="34" charset="0"/>
                <a:cs typeface="Arial" panose="020B0604020202020204" pitchFamily="34" charset="0"/>
              </a:rPr>
              <a:t>Value </a:t>
            </a:r>
            <a:r>
              <a:rPr lang="en-US" sz="2800" dirty="0">
                <a:latin typeface="Arial" panose="020B0604020202020204" pitchFamily="34" charset="0"/>
                <a:cs typeface="Arial" panose="020B0604020202020204" pitchFamily="34" charset="0"/>
              </a:rPr>
              <a:t>the Larger Parcel </a:t>
            </a:r>
            <a:r>
              <a:rPr lang="en-US" sz="2800" dirty="0" smtClean="0">
                <a:latin typeface="Arial" panose="020B0604020202020204" pitchFamily="34" charset="0"/>
                <a:cs typeface="Arial" panose="020B0604020202020204" pitchFamily="34" charset="0"/>
              </a:rPr>
              <a:t>(via Sales Comparison, Income Approach, Cost Approach)</a:t>
            </a:r>
            <a:endParaRPr lang="en-US" sz="2800" dirty="0">
              <a:latin typeface="Arial" panose="020B0604020202020204" pitchFamily="34" charset="0"/>
              <a:cs typeface="Arial" panose="020B0604020202020204" pitchFamily="34" charset="0"/>
            </a:endParaRPr>
          </a:p>
          <a:p>
            <a:pPr marL="461963" lvl="1" indent="-234950">
              <a:lnSpc>
                <a:spcPct val="120000"/>
              </a:lnSpc>
            </a:pPr>
            <a:r>
              <a:rPr lang="en-US" sz="2800" dirty="0">
                <a:latin typeface="Arial" panose="020B0604020202020204" pitchFamily="34" charset="0"/>
                <a:cs typeface="Arial" panose="020B0604020202020204" pitchFamily="34" charset="0"/>
              </a:rPr>
              <a:t>Value the permanent parts taken </a:t>
            </a:r>
            <a:r>
              <a:rPr lang="en-US" sz="2800" dirty="0" smtClean="0">
                <a:latin typeface="Arial" panose="020B0604020202020204" pitchFamily="34" charset="0"/>
                <a:cs typeface="Arial" panose="020B0604020202020204" pitchFamily="34" charset="0"/>
              </a:rPr>
              <a:t>(can include land, buildings, other rights) as </a:t>
            </a:r>
            <a:r>
              <a:rPr lang="en-US" sz="2800" dirty="0">
                <a:latin typeface="Arial" panose="020B0604020202020204" pitchFamily="34" charset="0"/>
                <a:cs typeface="Arial" panose="020B0604020202020204" pitchFamily="34" charset="0"/>
              </a:rPr>
              <a:t>part of the whole. </a:t>
            </a:r>
            <a:endParaRPr lang="en-US" sz="2800" dirty="0" smtClean="0">
              <a:latin typeface="Arial" panose="020B0604020202020204" pitchFamily="34" charset="0"/>
              <a:cs typeface="Arial" panose="020B0604020202020204" pitchFamily="34" charset="0"/>
            </a:endParaRPr>
          </a:p>
          <a:p>
            <a:pPr marL="461963" lvl="1" indent="-234950">
              <a:lnSpc>
                <a:spcPct val="120000"/>
              </a:lnSpc>
            </a:pPr>
            <a:r>
              <a:rPr lang="en-US" sz="2800" dirty="0" smtClean="0">
                <a:latin typeface="Arial" panose="020B0604020202020204" pitchFamily="34" charset="0"/>
                <a:cs typeface="Arial" panose="020B0604020202020204" pitchFamily="34" charset="0"/>
              </a:rPr>
              <a:t>Calculate </a:t>
            </a:r>
            <a:r>
              <a:rPr lang="en-US" sz="2800" dirty="0">
                <a:latin typeface="Arial" panose="020B0604020202020204" pitchFamily="34" charset="0"/>
                <a:cs typeface="Arial" panose="020B0604020202020204" pitchFamily="34" charset="0"/>
              </a:rPr>
              <a:t>the value of the remainder as part of the whole.</a:t>
            </a:r>
          </a:p>
          <a:p>
            <a:pPr marL="461963" lvl="1" indent="-234950">
              <a:lnSpc>
                <a:spcPct val="120000"/>
              </a:lnSpc>
            </a:pPr>
            <a:r>
              <a:rPr lang="en-US" sz="2800" dirty="0">
                <a:latin typeface="Arial" panose="020B0604020202020204" pitchFamily="34" charset="0"/>
                <a:cs typeface="Arial" panose="020B0604020202020204" pitchFamily="34" charset="0"/>
              </a:rPr>
              <a:t>Value the remainder property in the after condition. </a:t>
            </a:r>
          </a:p>
          <a:p>
            <a:pPr marL="461963" lvl="1" indent="-234950">
              <a:lnSpc>
                <a:spcPct val="120000"/>
              </a:lnSpc>
            </a:pPr>
            <a:r>
              <a:rPr lang="en-US" sz="2800" dirty="0">
                <a:latin typeface="Arial" panose="020B0604020202020204" pitchFamily="34" charset="0"/>
                <a:cs typeface="Arial" panose="020B0604020202020204" pitchFamily="34" charset="0"/>
              </a:rPr>
              <a:t>Compare the value of the remainder as part of the whole with the value of the remainder in the after condition to calculate severance damages, if any.  </a:t>
            </a:r>
          </a:p>
          <a:p>
            <a:pPr marL="461963" lvl="1" indent="-234950">
              <a:lnSpc>
                <a:spcPct val="120000"/>
              </a:lnSpc>
            </a:pPr>
            <a:r>
              <a:rPr lang="en-US" sz="2800" dirty="0">
                <a:latin typeface="Arial" panose="020B0604020202020204" pitchFamily="34" charset="0"/>
                <a:cs typeface="Arial" panose="020B0604020202020204" pitchFamily="34" charset="0"/>
              </a:rPr>
              <a:t>Project benefits (if any) are considered and net severance damages are calculated.</a:t>
            </a:r>
          </a:p>
          <a:p>
            <a:pPr marL="461963" lvl="1" indent="-234950">
              <a:lnSpc>
                <a:spcPct val="120000"/>
              </a:lnSpc>
            </a:pPr>
            <a:r>
              <a:rPr lang="en-US" sz="2800" dirty="0">
                <a:latin typeface="Arial" panose="020B0604020202020204" pitchFamily="34" charset="0"/>
                <a:cs typeface="Arial" panose="020B0604020202020204" pitchFamily="34" charset="0"/>
              </a:rPr>
              <a:t>The temporary loss of use of the property during construction is calculated (if any). </a:t>
            </a:r>
            <a:r>
              <a:rPr lang="en-US" sz="2800" dirty="0" smtClean="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461963" lvl="1" indent="-234950">
              <a:lnSpc>
                <a:spcPct val="120000"/>
              </a:lnSpc>
            </a:pPr>
            <a:r>
              <a:rPr lang="en-US" sz="2800" dirty="0">
                <a:latin typeface="Arial" panose="020B0604020202020204" pitchFamily="34" charset="0"/>
                <a:cs typeface="Arial" panose="020B0604020202020204" pitchFamily="34" charset="0"/>
              </a:rPr>
              <a:t>A final estimate of the fair market value of the parts </a:t>
            </a:r>
            <a:r>
              <a:rPr lang="en-US" sz="2800" dirty="0" smtClean="0">
                <a:latin typeface="Arial" panose="020B0604020202020204" pitchFamily="34" charset="0"/>
                <a:cs typeface="Arial" panose="020B0604020202020204" pitchFamily="34" charset="0"/>
              </a:rPr>
              <a:t>taken.</a:t>
            </a:r>
            <a:endParaRPr lang="en-US" sz="28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C4B6C0E7-0A92-40ED-AFC7-B5A9611F4F8E}" type="slidenum">
              <a:rPr lang="en-US" smtClean="0"/>
              <a:t>29</a:t>
            </a:fld>
            <a:endParaRPr lang="en-US" dirty="0"/>
          </a:p>
        </p:txBody>
      </p:sp>
      <p:sp>
        <p:nvSpPr>
          <p:cNvPr id="9" name="Title 1"/>
          <p:cNvSpPr txBox="1">
            <a:spLocks/>
          </p:cNvSpPr>
          <p:nvPr/>
        </p:nvSpPr>
        <p:spPr>
          <a:xfrm>
            <a:off x="752214" y="267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363537"/>
                </a:solidFill>
                <a:latin typeface="Times New Roman" panose="02020603050405020304" pitchFamily="18" charset="0"/>
                <a:cs typeface="Times New Roman" panose="02020603050405020304" pitchFamily="18" charset="0"/>
              </a:rPr>
              <a:t>Valuation Methodology</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1115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671" y="249713"/>
            <a:ext cx="7027412" cy="1325563"/>
          </a:xfrm>
        </p:spPr>
        <p:txBody>
          <a:bodyPr>
            <a:normAutofit/>
          </a:bodyPr>
          <a:lstStyle/>
          <a:p>
            <a:r>
              <a:rPr lang="en-US" sz="4800" b="1" dirty="0">
                <a:solidFill>
                  <a:srgbClr val="363537"/>
                </a:solidFill>
                <a:latin typeface="Times New Roman" panose="02020603050405020304" pitchFamily="18" charset="0"/>
                <a:cs typeface="Times New Roman" panose="02020603050405020304" pitchFamily="18" charset="0"/>
              </a:rPr>
              <a:t>Regulations &amp; Guidelines</a:t>
            </a:r>
          </a:p>
        </p:txBody>
      </p:sp>
      <p:sp>
        <p:nvSpPr>
          <p:cNvPr id="3" name="Content Placeholder 2"/>
          <p:cNvSpPr>
            <a:spLocks noGrp="1"/>
          </p:cNvSpPr>
          <p:nvPr>
            <p:ph idx="1"/>
          </p:nvPr>
        </p:nvSpPr>
        <p:spPr>
          <a:xfrm>
            <a:off x="755076" y="1652160"/>
            <a:ext cx="7092636" cy="3470700"/>
          </a:xfrm>
        </p:spPr>
        <p:txBody>
          <a:bodyPr>
            <a:normAutofit fontScale="92500" lnSpcReduction="10000"/>
          </a:bodyPr>
          <a:lstStyle/>
          <a:p>
            <a:pPr>
              <a:lnSpc>
                <a:spcPct val="120000"/>
              </a:lnSpc>
              <a:spcBef>
                <a:spcPts val="2000"/>
              </a:spcBef>
            </a:pPr>
            <a:r>
              <a:rPr lang="en-US" sz="2400" b="1" dirty="0" smtClean="0">
                <a:solidFill>
                  <a:schemeClr val="tx1">
                    <a:lumMod val="95000"/>
                    <a:lumOff val="5000"/>
                  </a:schemeClr>
                </a:solidFill>
                <a:latin typeface="Arial" panose="020B0604020202020204" pitchFamily="34" charset="0"/>
                <a:cs typeface="Arial" panose="020B0604020202020204" pitchFamily="34" charset="0"/>
              </a:rPr>
              <a:t>5TH AMENDMENT TO THE US CONSTITUTION:</a:t>
            </a:r>
            <a:br>
              <a:rPr lang="en-US" sz="2400" b="1" dirty="0" smtClean="0">
                <a:solidFill>
                  <a:schemeClr val="tx1">
                    <a:lumMod val="95000"/>
                    <a:lumOff val="5000"/>
                  </a:schemeClr>
                </a:solidFill>
                <a:latin typeface="Arial" panose="020B0604020202020204" pitchFamily="34" charset="0"/>
                <a:cs typeface="Arial" panose="020B0604020202020204" pitchFamily="34" charset="0"/>
              </a:rPr>
            </a:br>
            <a:r>
              <a:rPr lang="en-US" sz="2200" dirty="0" smtClean="0">
                <a:solidFill>
                  <a:schemeClr val="tx1">
                    <a:lumMod val="95000"/>
                    <a:lumOff val="5000"/>
                  </a:schemeClr>
                </a:solidFill>
                <a:latin typeface="Arial" panose="020B0604020202020204" pitchFamily="34" charset="0"/>
                <a:cs typeface="Arial" panose="020B0604020202020204" pitchFamily="34" charset="0"/>
              </a:rPr>
              <a:t>…</a:t>
            </a:r>
            <a:r>
              <a:rPr lang="en-US" sz="2200" dirty="0">
                <a:solidFill>
                  <a:schemeClr val="tx1">
                    <a:lumMod val="95000"/>
                    <a:lumOff val="5000"/>
                  </a:schemeClr>
                </a:solidFill>
                <a:latin typeface="Arial" panose="020B0604020202020204" pitchFamily="34" charset="0"/>
                <a:cs typeface="Arial" panose="020B0604020202020204" pitchFamily="34" charset="0"/>
              </a:rPr>
              <a:t>nor shall private property be taken for </a:t>
            </a:r>
            <a:r>
              <a:rPr lang="en-US" sz="2200" dirty="0" smtClean="0">
                <a:solidFill>
                  <a:schemeClr val="tx1">
                    <a:lumMod val="95000"/>
                    <a:lumOff val="5000"/>
                  </a:schemeClr>
                </a:solidFill>
                <a:latin typeface="Arial" panose="020B0604020202020204" pitchFamily="34" charset="0"/>
                <a:cs typeface="Arial" panose="020B0604020202020204" pitchFamily="34" charset="0"/>
              </a:rPr>
              <a:t>public use, without </a:t>
            </a:r>
            <a:br>
              <a:rPr lang="en-US" sz="2200" dirty="0" smtClean="0">
                <a:solidFill>
                  <a:schemeClr val="tx1">
                    <a:lumMod val="95000"/>
                    <a:lumOff val="5000"/>
                  </a:schemeClr>
                </a:solidFill>
                <a:latin typeface="Arial" panose="020B0604020202020204" pitchFamily="34" charset="0"/>
                <a:cs typeface="Arial" panose="020B0604020202020204" pitchFamily="34" charset="0"/>
              </a:rPr>
            </a:br>
            <a:r>
              <a:rPr lang="en-US" sz="2200" u="sng" dirty="0" smtClean="0">
                <a:solidFill>
                  <a:schemeClr val="tx1">
                    <a:lumMod val="95000"/>
                    <a:lumOff val="5000"/>
                  </a:schemeClr>
                </a:solidFill>
                <a:latin typeface="Arial" panose="020B0604020202020204" pitchFamily="34" charset="0"/>
                <a:cs typeface="Arial" panose="020B0604020202020204" pitchFamily="34" charset="0"/>
              </a:rPr>
              <a:t>just </a:t>
            </a:r>
            <a:r>
              <a:rPr lang="en-US" sz="2200" u="sng" dirty="0">
                <a:solidFill>
                  <a:schemeClr val="tx1">
                    <a:lumMod val="95000"/>
                    <a:lumOff val="5000"/>
                  </a:schemeClr>
                </a:solidFill>
                <a:latin typeface="Arial" panose="020B0604020202020204" pitchFamily="34" charset="0"/>
                <a:cs typeface="Arial" panose="020B0604020202020204" pitchFamily="34" charset="0"/>
              </a:rPr>
              <a:t>compensation</a:t>
            </a:r>
            <a:r>
              <a:rPr lang="en-US" sz="2200" dirty="0" smtClean="0">
                <a:solidFill>
                  <a:schemeClr val="tx1">
                    <a:lumMod val="95000"/>
                    <a:lumOff val="5000"/>
                  </a:schemeClr>
                </a:solidFill>
                <a:latin typeface="Arial" panose="020B0604020202020204" pitchFamily="34" charset="0"/>
                <a:cs typeface="Arial" panose="020B0604020202020204" pitchFamily="34" charset="0"/>
              </a:rPr>
              <a:t>.</a:t>
            </a:r>
            <a:endParaRPr lang="en-US" dirty="0" smtClean="0">
              <a:solidFill>
                <a:schemeClr val="tx1">
                  <a:lumMod val="65000"/>
                  <a:lumOff val="35000"/>
                </a:schemeClr>
              </a:solidFill>
              <a:latin typeface="Arial" panose="020B0604020202020204" pitchFamily="34" charset="0"/>
              <a:cs typeface="Arial" panose="020B0604020202020204" pitchFamily="34" charset="0"/>
            </a:endParaRPr>
          </a:p>
          <a:p>
            <a:pPr>
              <a:lnSpc>
                <a:spcPct val="120000"/>
              </a:lnSpc>
              <a:spcBef>
                <a:spcPts val="2000"/>
              </a:spcBef>
            </a:pPr>
            <a:r>
              <a:rPr lang="en-US" sz="2400" b="1" dirty="0" smtClean="0">
                <a:solidFill>
                  <a:schemeClr val="tx1">
                    <a:lumMod val="95000"/>
                    <a:lumOff val="5000"/>
                  </a:schemeClr>
                </a:solidFill>
                <a:latin typeface="Arial" panose="020B0604020202020204" pitchFamily="34" charset="0"/>
                <a:cs typeface="Arial" panose="020B0604020202020204" pitchFamily="34" charset="0"/>
              </a:rPr>
              <a:t>ARTICLE I, SECTION 19 OF CALIFORNIA CONSTITUTION:</a:t>
            </a:r>
            <a:br>
              <a:rPr lang="en-US" sz="2400" b="1" dirty="0" smtClean="0">
                <a:solidFill>
                  <a:schemeClr val="tx1">
                    <a:lumMod val="95000"/>
                    <a:lumOff val="5000"/>
                  </a:schemeClr>
                </a:solidFill>
                <a:latin typeface="Arial" panose="020B0604020202020204" pitchFamily="34" charset="0"/>
                <a:cs typeface="Arial" panose="020B0604020202020204" pitchFamily="34" charset="0"/>
              </a:rPr>
            </a:br>
            <a:r>
              <a:rPr lang="en-US" sz="2200" dirty="0">
                <a:solidFill>
                  <a:schemeClr val="tx1">
                    <a:lumMod val="95000"/>
                    <a:lumOff val="5000"/>
                  </a:schemeClr>
                </a:solidFill>
                <a:latin typeface="Arial" panose="020B0604020202020204" pitchFamily="34" charset="0"/>
                <a:cs typeface="Arial" panose="020B0604020202020204" pitchFamily="34" charset="0"/>
              </a:rPr>
              <a:t>“(a) Private property may be taken or damaged for a public use and only when </a:t>
            </a:r>
            <a:r>
              <a:rPr lang="en-US" sz="2200" u="sng" dirty="0">
                <a:solidFill>
                  <a:schemeClr val="tx1">
                    <a:lumMod val="95000"/>
                    <a:lumOff val="5000"/>
                  </a:schemeClr>
                </a:solidFill>
                <a:latin typeface="Arial" panose="020B0604020202020204" pitchFamily="34" charset="0"/>
                <a:cs typeface="Arial" panose="020B0604020202020204" pitchFamily="34" charset="0"/>
              </a:rPr>
              <a:t>just compensation</a:t>
            </a:r>
            <a:r>
              <a:rPr lang="en-US" sz="2200" dirty="0">
                <a:solidFill>
                  <a:schemeClr val="tx1">
                    <a:lumMod val="95000"/>
                    <a:lumOff val="5000"/>
                  </a:schemeClr>
                </a:solidFill>
                <a:latin typeface="Arial" panose="020B0604020202020204" pitchFamily="34" charset="0"/>
                <a:cs typeface="Arial" panose="020B0604020202020204" pitchFamily="34" charset="0"/>
              </a:rPr>
              <a:t>, ascertained by a jury unless waived, has first been paid to, or into court for, the </a:t>
            </a:r>
            <a:r>
              <a:rPr lang="en-US" sz="2200" dirty="0" smtClean="0">
                <a:solidFill>
                  <a:schemeClr val="tx1">
                    <a:lumMod val="95000"/>
                    <a:lumOff val="5000"/>
                  </a:schemeClr>
                </a:solidFill>
                <a:latin typeface="Arial" panose="020B0604020202020204" pitchFamily="34" charset="0"/>
                <a:cs typeface="Arial" panose="020B0604020202020204" pitchFamily="34" charset="0"/>
              </a:rPr>
              <a:t>owner.”</a:t>
            </a:r>
            <a:endParaRPr lang="en-US" sz="2200" dirty="0">
              <a:solidFill>
                <a:schemeClr val="tx1">
                  <a:lumMod val="95000"/>
                  <a:lumOff val="5000"/>
                </a:schemeClr>
              </a:solidFill>
              <a:latin typeface="Arial" panose="020B0604020202020204" pitchFamily="34" charset="0"/>
              <a:cs typeface="Arial" panose="020B0604020202020204" pitchFamily="34" charset="0"/>
            </a:endParaRPr>
          </a:p>
          <a:p>
            <a:pPr>
              <a:lnSpc>
                <a:spcPct val="120000"/>
              </a:lnSpc>
              <a:spcBef>
                <a:spcPts val="2000"/>
              </a:spcBef>
            </a:pPr>
            <a:endParaRPr lang="en-US" sz="2200" dirty="0">
              <a:solidFill>
                <a:schemeClr val="tx1">
                  <a:lumMod val="95000"/>
                  <a:lumOff val="5000"/>
                </a:schemeClr>
              </a:solidFill>
              <a:latin typeface="Arial" panose="020B0604020202020204" pitchFamily="34" charset="0"/>
              <a:cs typeface="Arial" panose="020B0604020202020204" pitchFamily="34" charset="0"/>
            </a:endParaRPr>
          </a:p>
          <a:p>
            <a:pPr marL="0" indent="0">
              <a:lnSpc>
                <a:spcPct val="120000"/>
              </a:lnSpc>
              <a:spcBef>
                <a:spcPts val="2000"/>
              </a:spcBef>
              <a:buNone/>
            </a:pPr>
            <a:endParaRPr lang="en-US" sz="22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C4B6C0E7-0A92-40ED-AFC7-B5A9611F4F8E}" type="slidenum">
              <a:rPr lang="en-US" smtClean="0"/>
              <a:t>3</a:t>
            </a:fld>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2688" y="1790700"/>
            <a:ext cx="3994728" cy="3994728"/>
          </a:xfrm>
          <a:prstGeom prst="rect">
            <a:avLst/>
          </a:prstGeom>
        </p:spPr>
      </p:pic>
    </p:spTree>
    <p:extLst>
      <p:ext uri="{BB962C8B-B14F-4D97-AF65-F5344CB8AC3E}">
        <p14:creationId xmlns:p14="http://schemas.microsoft.com/office/powerpoint/2010/main" val="5426559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9235277" y="6356350"/>
            <a:ext cx="2743200" cy="365125"/>
          </a:xfrm>
        </p:spPr>
        <p:txBody>
          <a:bodyPr/>
          <a:lstStyle/>
          <a:p>
            <a:fld id="{C4B6C0E7-0A92-40ED-AFC7-B5A9611F4F8E}" type="slidenum">
              <a:rPr lang="en-US" smtClean="0"/>
              <a:t>30</a:t>
            </a:fld>
            <a:endParaRPr lang="en-US" dirty="0"/>
          </a:p>
        </p:txBody>
      </p:sp>
      <p:pic>
        <p:nvPicPr>
          <p:cNvPr id="10" name="Picture 9"/>
          <p:cNvPicPr>
            <a:picLocks noChangeAspect="1"/>
          </p:cNvPicPr>
          <p:nvPr/>
        </p:nvPicPr>
        <p:blipFill>
          <a:blip r:embed="rId2"/>
          <a:stretch>
            <a:fillRect/>
          </a:stretch>
        </p:blipFill>
        <p:spPr>
          <a:xfrm>
            <a:off x="871268" y="1814032"/>
            <a:ext cx="6400800" cy="3977346"/>
          </a:xfrm>
          <a:prstGeom prst="rect">
            <a:avLst/>
          </a:prstGeom>
        </p:spPr>
      </p:pic>
      <p:sp>
        <p:nvSpPr>
          <p:cNvPr id="13" name="Title 1"/>
          <p:cNvSpPr txBox="1">
            <a:spLocks/>
          </p:cNvSpPr>
          <p:nvPr/>
        </p:nvSpPr>
        <p:spPr>
          <a:xfrm>
            <a:off x="752214" y="267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363537"/>
                </a:solidFill>
                <a:latin typeface="Times New Roman" panose="02020603050405020304" pitchFamily="18" charset="0"/>
                <a:cs typeface="Times New Roman" panose="02020603050405020304" pitchFamily="18" charset="0"/>
              </a:rPr>
              <a:t>Valuation Methodology</a:t>
            </a:r>
            <a:endParaRPr lang="en-US" sz="4800" dirty="0">
              <a:solidFill>
                <a:srgbClr val="363537"/>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52214" y="1444700"/>
            <a:ext cx="7416802"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CALCULATION EXAMPLE 1</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8344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9244330" y="6356350"/>
            <a:ext cx="2743200" cy="365125"/>
          </a:xfrm>
        </p:spPr>
        <p:txBody>
          <a:bodyPr/>
          <a:lstStyle/>
          <a:p>
            <a:fld id="{C4B6C0E7-0A92-40ED-AFC7-B5A9611F4F8E}" type="slidenum">
              <a:rPr lang="en-US" smtClean="0"/>
              <a:t>31</a:t>
            </a:fld>
            <a:endParaRPr lang="en-US" dirty="0"/>
          </a:p>
        </p:txBody>
      </p:sp>
      <p:pic>
        <p:nvPicPr>
          <p:cNvPr id="3" name="Picture 2"/>
          <p:cNvPicPr>
            <a:picLocks noChangeAspect="1"/>
          </p:cNvPicPr>
          <p:nvPr/>
        </p:nvPicPr>
        <p:blipFill>
          <a:blip r:embed="rId2"/>
          <a:stretch>
            <a:fillRect/>
          </a:stretch>
        </p:blipFill>
        <p:spPr>
          <a:xfrm>
            <a:off x="829852" y="1786873"/>
            <a:ext cx="6400800" cy="4197024"/>
          </a:xfrm>
          <a:prstGeom prst="rect">
            <a:avLst/>
          </a:prstGeom>
        </p:spPr>
      </p:pic>
      <p:sp>
        <p:nvSpPr>
          <p:cNvPr id="12" name="Title 1"/>
          <p:cNvSpPr txBox="1">
            <a:spLocks/>
          </p:cNvSpPr>
          <p:nvPr/>
        </p:nvSpPr>
        <p:spPr>
          <a:xfrm>
            <a:off x="752214" y="267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363537"/>
                </a:solidFill>
                <a:latin typeface="Times New Roman" panose="02020603050405020304" pitchFamily="18" charset="0"/>
                <a:cs typeface="Times New Roman" panose="02020603050405020304" pitchFamily="18" charset="0"/>
              </a:rPr>
              <a:t>Valuation Methodology</a:t>
            </a:r>
            <a:endParaRPr lang="en-US" sz="4800" dirty="0">
              <a:solidFill>
                <a:srgbClr val="363537"/>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752214" y="1417541"/>
            <a:ext cx="7416802"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CALCULATION EXAMPLE 2</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2690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9244332" y="6356350"/>
            <a:ext cx="2743200" cy="365125"/>
          </a:xfrm>
        </p:spPr>
        <p:txBody>
          <a:bodyPr/>
          <a:lstStyle/>
          <a:p>
            <a:fld id="{C4B6C0E7-0A92-40ED-AFC7-B5A9611F4F8E}" type="slidenum">
              <a:rPr lang="en-US" smtClean="0"/>
              <a:t>32</a:t>
            </a:fld>
            <a:endParaRPr lang="en-US" dirty="0"/>
          </a:p>
        </p:txBody>
      </p:sp>
      <p:pic>
        <p:nvPicPr>
          <p:cNvPr id="4" name="Picture 3"/>
          <p:cNvPicPr>
            <a:picLocks noChangeAspect="1"/>
          </p:cNvPicPr>
          <p:nvPr/>
        </p:nvPicPr>
        <p:blipFill>
          <a:blip r:embed="rId2"/>
          <a:stretch>
            <a:fillRect/>
          </a:stretch>
        </p:blipFill>
        <p:spPr>
          <a:xfrm>
            <a:off x="850966" y="1810921"/>
            <a:ext cx="6272212" cy="4327975"/>
          </a:xfrm>
          <a:prstGeom prst="rect">
            <a:avLst/>
          </a:prstGeom>
        </p:spPr>
      </p:pic>
      <p:sp>
        <p:nvSpPr>
          <p:cNvPr id="12" name="Title 1"/>
          <p:cNvSpPr txBox="1">
            <a:spLocks/>
          </p:cNvSpPr>
          <p:nvPr/>
        </p:nvSpPr>
        <p:spPr>
          <a:xfrm>
            <a:off x="752214" y="267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363537"/>
                </a:solidFill>
                <a:latin typeface="Times New Roman" panose="02020603050405020304" pitchFamily="18" charset="0"/>
                <a:cs typeface="Times New Roman" panose="02020603050405020304" pitchFamily="18" charset="0"/>
              </a:rPr>
              <a:t>Valuation Methodology</a:t>
            </a:r>
            <a:endParaRPr lang="en-US" sz="4800" dirty="0">
              <a:solidFill>
                <a:srgbClr val="363537"/>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752214" y="1426594"/>
            <a:ext cx="7416802"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CALCULATION EXAMPLE 3</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04698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7670" y="1680777"/>
            <a:ext cx="10515600" cy="4351338"/>
          </a:xfrm>
        </p:spPr>
        <p:txBody>
          <a:bodyPr>
            <a:normAutofit fontScale="92500" lnSpcReduction="20000"/>
          </a:bodyPr>
          <a:lstStyle/>
          <a:p>
            <a:pPr marL="0" indent="0">
              <a:lnSpc>
                <a:spcPct val="100000"/>
              </a:lnSpc>
              <a:buNone/>
            </a:pPr>
            <a:r>
              <a:rPr lang="en-US" sz="2400" b="1" dirty="0" smtClean="0">
                <a:latin typeface="Arial" panose="020B0604020202020204" pitchFamily="34" charset="0"/>
                <a:cs typeface="Arial" panose="020B0604020202020204" pitchFamily="34" charset="0"/>
              </a:rPr>
              <a:t>VALUATION OF EASEMENTS</a:t>
            </a:r>
          </a:p>
          <a:p>
            <a:pPr lvl="1">
              <a:lnSpc>
                <a:spcPct val="100000"/>
              </a:lnSpc>
              <a:spcBef>
                <a:spcPts val="2000"/>
              </a:spcBef>
            </a:pPr>
            <a:r>
              <a:rPr lang="en-US" sz="2600" dirty="0">
                <a:latin typeface="Arial" panose="020B0604020202020204" pitchFamily="34" charset="0"/>
                <a:cs typeface="Arial" panose="020B0604020202020204" pitchFamily="34" charset="0"/>
              </a:rPr>
              <a:t>What is an Easement? </a:t>
            </a:r>
          </a:p>
          <a:p>
            <a:pPr lvl="2">
              <a:lnSpc>
                <a:spcPct val="100000"/>
              </a:lnSpc>
              <a:spcBef>
                <a:spcPts val="1000"/>
              </a:spcBef>
            </a:pPr>
            <a:r>
              <a:rPr lang="en-US" sz="2200" dirty="0">
                <a:latin typeface="Arial" panose="020B0604020202020204" pitchFamily="34" charset="0"/>
                <a:cs typeface="Arial" panose="020B0604020202020204" pitchFamily="34" charset="0"/>
              </a:rPr>
              <a:t>An easement is an interest in real property that transfers use, but not ownership, of a portion of an owner’s property. - The Appraisal of Real Estate, 14th Edition</a:t>
            </a:r>
          </a:p>
          <a:p>
            <a:pPr lvl="1">
              <a:lnSpc>
                <a:spcPct val="100000"/>
              </a:lnSpc>
              <a:spcBef>
                <a:spcPts val="2000"/>
              </a:spcBef>
            </a:pPr>
            <a:r>
              <a:rPr lang="en-US" sz="2600" dirty="0">
                <a:latin typeface="Arial" panose="020B0604020202020204" pitchFamily="34" charset="0"/>
                <a:cs typeface="Arial" panose="020B0604020202020204" pitchFamily="34" charset="0"/>
              </a:rPr>
              <a:t>Permanent (Ex: Utility) and Temporary (Ex: Construction) </a:t>
            </a:r>
          </a:p>
          <a:p>
            <a:pPr lvl="1">
              <a:lnSpc>
                <a:spcPct val="100000"/>
              </a:lnSpc>
              <a:spcBef>
                <a:spcPts val="2000"/>
              </a:spcBef>
            </a:pPr>
            <a:r>
              <a:rPr lang="en-US" sz="2600" dirty="0" smtClean="0">
                <a:latin typeface="Arial" panose="020B0604020202020204" pitchFamily="34" charset="0"/>
                <a:cs typeface="Arial" panose="020B0604020202020204" pitchFamily="34" charset="0"/>
              </a:rPr>
              <a:t>Area Impacted:</a:t>
            </a:r>
            <a:endParaRPr lang="en-US" sz="2600" dirty="0">
              <a:latin typeface="Arial" panose="020B0604020202020204" pitchFamily="34" charset="0"/>
              <a:cs typeface="Arial" panose="020B0604020202020204" pitchFamily="34" charset="0"/>
            </a:endParaRPr>
          </a:p>
          <a:p>
            <a:pPr lvl="2">
              <a:lnSpc>
                <a:spcPct val="100000"/>
              </a:lnSpc>
              <a:spcBef>
                <a:spcPts val="1000"/>
              </a:spcBef>
            </a:pPr>
            <a:r>
              <a:rPr lang="en-US" sz="2200" dirty="0">
                <a:latin typeface="Arial" panose="020B0604020202020204" pitchFamily="34" charset="0"/>
                <a:cs typeface="Arial" panose="020B0604020202020204" pitchFamily="34" charset="0"/>
              </a:rPr>
              <a:t>Surface</a:t>
            </a:r>
          </a:p>
          <a:p>
            <a:pPr lvl="2">
              <a:lnSpc>
                <a:spcPct val="100000"/>
              </a:lnSpc>
              <a:spcBef>
                <a:spcPts val="1000"/>
              </a:spcBef>
            </a:pPr>
            <a:r>
              <a:rPr lang="en-US" sz="2200" dirty="0">
                <a:latin typeface="Arial" panose="020B0604020202020204" pitchFamily="34" charset="0"/>
                <a:cs typeface="Arial" panose="020B0604020202020204" pitchFamily="34" charset="0"/>
              </a:rPr>
              <a:t>Sub-surface</a:t>
            </a:r>
          </a:p>
          <a:p>
            <a:pPr lvl="2">
              <a:lnSpc>
                <a:spcPct val="100000"/>
              </a:lnSpc>
              <a:spcBef>
                <a:spcPts val="1000"/>
              </a:spcBef>
            </a:pPr>
            <a:r>
              <a:rPr lang="en-US" sz="2200" dirty="0">
                <a:latin typeface="Arial" panose="020B0604020202020204" pitchFamily="34" charset="0"/>
                <a:cs typeface="Arial" panose="020B0604020202020204" pitchFamily="34" charset="0"/>
              </a:rPr>
              <a:t>Above-ground</a:t>
            </a:r>
          </a:p>
          <a:p>
            <a:pPr lvl="2">
              <a:lnSpc>
                <a:spcPct val="100000"/>
              </a:lnSpc>
              <a:spcBef>
                <a:spcPts val="1000"/>
              </a:spcBef>
            </a:pPr>
            <a:r>
              <a:rPr lang="en-US" sz="2200" dirty="0">
                <a:latin typeface="Arial" panose="020B0604020202020204" pitchFamily="34" charset="0"/>
                <a:cs typeface="Arial" panose="020B0604020202020204" pitchFamily="34" charset="0"/>
              </a:rPr>
              <a:t>Combination</a:t>
            </a:r>
          </a:p>
        </p:txBody>
      </p:sp>
      <p:sp>
        <p:nvSpPr>
          <p:cNvPr id="5" name="Slide Number Placeholder 4"/>
          <p:cNvSpPr>
            <a:spLocks noGrp="1"/>
          </p:cNvSpPr>
          <p:nvPr>
            <p:ph type="sldNum" sz="quarter" idx="12"/>
          </p:nvPr>
        </p:nvSpPr>
        <p:spPr/>
        <p:txBody>
          <a:bodyPr/>
          <a:lstStyle/>
          <a:p>
            <a:fld id="{C4B6C0E7-0A92-40ED-AFC7-B5A9611F4F8E}" type="slidenum">
              <a:rPr lang="en-US" smtClean="0"/>
              <a:t>33</a:t>
            </a:fld>
            <a:endParaRPr lang="en-US" dirty="0"/>
          </a:p>
        </p:txBody>
      </p:sp>
      <p:sp>
        <p:nvSpPr>
          <p:cNvPr id="9" name="Title 1"/>
          <p:cNvSpPr txBox="1">
            <a:spLocks/>
          </p:cNvSpPr>
          <p:nvPr/>
        </p:nvSpPr>
        <p:spPr>
          <a:xfrm>
            <a:off x="752214" y="267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363537"/>
                </a:solidFill>
                <a:latin typeface="Times New Roman" panose="02020603050405020304" pitchFamily="18" charset="0"/>
                <a:cs typeface="Times New Roman" panose="02020603050405020304" pitchFamily="18" charset="0"/>
              </a:rPr>
              <a:t>Valuation Methodology</a:t>
            </a:r>
            <a:endParaRPr lang="en-US" sz="4800" dirty="0">
              <a:solidFill>
                <a:srgbClr val="363537"/>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132717" y="3856446"/>
            <a:ext cx="2027208" cy="2308324"/>
          </a:xfrm>
          <a:prstGeom prst="rect">
            <a:avLst/>
          </a:prstGeom>
          <a:noFill/>
        </p:spPr>
        <p:txBody>
          <a:bodyPr wrap="square" rtlCol="0">
            <a:spAutoFit/>
          </a:bodyPr>
          <a:lstStyle/>
          <a:p>
            <a:r>
              <a:rPr lang="en-US" sz="2400" dirty="0" smtClean="0"/>
              <a:t>Types:</a:t>
            </a:r>
          </a:p>
          <a:p>
            <a:pPr marL="342900" indent="-342900">
              <a:buFont typeface="Arial" panose="020B0604020202020204" pitchFamily="34" charset="0"/>
              <a:buChar char="•"/>
            </a:pPr>
            <a:r>
              <a:rPr lang="en-US" sz="2000" dirty="0" smtClean="0"/>
              <a:t>Avigation</a:t>
            </a:r>
            <a:endParaRPr lang="en-US" sz="2000" dirty="0"/>
          </a:p>
          <a:p>
            <a:pPr marL="342900" indent="-342900">
              <a:buFont typeface="Arial" panose="020B0604020202020204" pitchFamily="34" charset="0"/>
              <a:buChar char="•"/>
            </a:pPr>
            <a:r>
              <a:rPr lang="en-US" sz="2000" dirty="0"/>
              <a:t>Flowage</a:t>
            </a:r>
          </a:p>
          <a:p>
            <a:pPr marL="342900" indent="-342900">
              <a:buFont typeface="Arial" panose="020B0604020202020204" pitchFamily="34" charset="0"/>
              <a:buChar char="•"/>
            </a:pPr>
            <a:r>
              <a:rPr lang="en-US" sz="2000" dirty="0" smtClean="0"/>
              <a:t>Conservation</a:t>
            </a:r>
          </a:p>
          <a:p>
            <a:pPr marL="342900" indent="-342900">
              <a:buFont typeface="Arial" panose="020B0604020202020204" pitchFamily="34" charset="0"/>
              <a:buChar char="•"/>
            </a:pPr>
            <a:r>
              <a:rPr lang="en-US" sz="2000" dirty="0" smtClean="0"/>
              <a:t>View</a:t>
            </a:r>
          </a:p>
          <a:p>
            <a:pPr marL="342900" indent="-342900">
              <a:buFont typeface="Arial" panose="020B0604020202020204" pitchFamily="34" charset="0"/>
              <a:buChar char="•"/>
            </a:pPr>
            <a:r>
              <a:rPr lang="en-US" sz="2000" dirty="0" smtClean="0"/>
              <a:t>Road </a:t>
            </a:r>
          </a:p>
          <a:p>
            <a:endParaRPr lang="en-US" sz="2000" dirty="0"/>
          </a:p>
        </p:txBody>
      </p:sp>
      <p:sp>
        <p:nvSpPr>
          <p:cNvPr id="7" name="TextBox 6"/>
          <p:cNvSpPr txBox="1"/>
          <p:nvPr/>
        </p:nvSpPr>
        <p:spPr>
          <a:xfrm>
            <a:off x="7159924" y="3856446"/>
            <a:ext cx="2794959" cy="2554545"/>
          </a:xfrm>
          <a:prstGeom prst="rect">
            <a:avLst/>
          </a:prstGeom>
          <a:noFill/>
        </p:spPr>
        <p:txBody>
          <a:bodyPr wrap="square" rtlCol="0">
            <a:spAutoFit/>
          </a:bodyPr>
          <a:lstStyle/>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sz="2000" dirty="0" smtClean="0"/>
              <a:t>Transmission Line</a:t>
            </a:r>
            <a:endParaRPr lang="en-US" sz="2000" dirty="0"/>
          </a:p>
          <a:p>
            <a:pPr marL="342900" indent="-342900">
              <a:buFont typeface="Arial" panose="020B0604020202020204" pitchFamily="34" charset="0"/>
              <a:buChar char="•"/>
            </a:pPr>
            <a:r>
              <a:rPr lang="en-US" sz="2000" dirty="0" smtClean="0"/>
              <a:t>Levee</a:t>
            </a:r>
            <a:endParaRPr lang="en-US" sz="2000" dirty="0"/>
          </a:p>
          <a:p>
            <a:pPr marL="342900" indent="-342900">
              <a:buFont typeface="Arial" panose="020B0604020202020204" pitchFamily="34" charset="0"/>
              <a:buChar char="•"/>
            </a:pPr>
            <a:r>
              <a:rPr lang="en-US" sz="2000" dirty="0" smtClean="0"/>
              <a:t>Clearance</a:t>
            </a:r>
          </a:p>
          <a:p>
            <a:pPr marL="342900" indent="-342900">
              <a:buFont typeface="Arial" panose="020B0604020202020204" pitchFamily="34" charset="0"/>
              <a:buChar char="•"/>
            </a:pPr>
            <a:r>
              <a:rPr lang="en-US" sz="2000" dirty="0" smtClean="0"/>
              <a:t>Sway</a:t>
            </a:r>
          </a:p>
          <a:p>
            <a:pPr marL="342900" indent="-342900">
              <a:buFont typeface="Arial" panose="020B0604020202020204" pitchFamily="34" charset="0"/>
              <a:buChar char="•"/>
            </a:pPr>
            <a:r>
              <a:rPr lang="en-US" sz="2000" dirty="0" smtClean="0"/>
              <a:t>Etc…</a:t>
            </a:r>
          </a:p>
          <a:p>
            <a:pPr marL="342900" indent="-342900">
              <a:buFont typeface="Arial" panose="020B0604020202020204" pitchFamily="34" charset="0"/>
              <a:buChar char="•"/>
            </a:pPr>
            <a:endParaRPr lang="en-US" sz="2000" dirty="0" smtClean="0"/>
          </a:p>
          <a:p>
            <a:endParaRPr lang="en-US" sz="2000" dirty="0"/>
          </a:p>
        </p:txBody>
      </p:sp>
    </p:spTree>
    <p:extLst>
      <p:ext uri="{BB962C8B-B14F-4D97-AF65-F5344CB8AC3E}">
        <p14:creationId xmlns:p14="http://schemas.microsoft.com/office/powerpoint/2010/main" val="26756117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 calcmode="lin" valueType="num">
                                      <p:cBhvr additive="base">
                                        <p:cTn id="3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additive="base">
                                        <p:cTn id="4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anim calcmode="lin" valueType="num">
                                      <p:cBhvr additive="base">
                                        <p:cTn id="4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anim calcmode="lin" valueType="num">
                                      <p:cBhvr additive="base">
                                        <p:cTn id="5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 calcmode="lin" valueType="num">
                                      <p:cBhvr additive="base">
                                        <p:cTn id="5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
                                            <p:txEl>
                                              <p:pRg st="5" end="5"/>
                                            </p:txEl>
                                          </p:spTgt>
                                        </p:tgtEl>
                                        <p:attrNameLst>
                                          <p:attrName>style.visibility</p:attrName>
                                        </p:attrNameLst>
                                      </p:cBhvr>
                                      <p:to>
                                        <p:strVal val="visible"/>
                                      </p:to>
                                    </p:set>
                                    <p:anim calcmode="lin" valueType="num">
                                      <p:cBhvr additive="base">
                                        <p:cTn id="5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7">
                                            <p:txEl>
                                              <p:pRg st="1" end="1"/>
                                            </p:txEl>
                                          </p:spTgt>
                                        </p:tgtEl>
                                        <p:attrNameLst>
                                          <p:attrName>style.visibility</p:attrName>
                                        </p:attrNameLst>
                                      </p:cBhvr>
                                      <p:to>
                                        <p:strVal val="visible"/>
                                      </p:to>
                                    </p:set>
                                    <p:anim calcmode="lin" valueType="num">
                                      <p:cBhvr additive="base">
                                        <p:cTn id="6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7">
                                            <p:txEl>
                                              <p:pRg st="1" end="1"/>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7">
                                            <p:txEl>
                                              <p:pRg st="2" end="2"/>
                                            </p:txEl>
                                          </p:spTgt>
                                        </p:tgtEl>
                                        <p:attrNameLst>
                                          <p:attrName>style.visibility</p:attrName>
                                        </p:attrNameLst>
                                      </p:cBhvr>
                                      <p:to>
                                        <p:strVal val="visible"/>
                                      </p:to>
                                    </p:set>
                                    <p:anim calcmode="lin" valueType="num">
                                      <p:cBhvr additive="base">
                                        <p:cTn id="6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7">
                                            <p:txEl>
                                              <p:pRg st="2" end="2"/>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7">
                                            <p:txEl>
                                              <p:pRg st="3" end="3"/>
                                            </p:txEl>
                                          </p:spTgt>
                                        </p:tgtEl>
                                        <p:attrNameLst>
                                          <p:attrName>style.visibility</p:attrName>
                                        </p:attrNameLst>
                                      </p:cBhvr>
                                      <p:to>
                                        <p:strVal val="visible"/>
                                      </p:to>
                                    </p:set>
                                    <p:anim calcmode="lin" valueType="num">
                                      <p:cBhvr additive="base">
                                        <p:cTn id="7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7">
                                            <p:txEl>
                                              <p:pRg st="3" end="3"/>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7">
                                            <p:txEl>
                                              <p:pRg st="4" end="4"/>
                                            </p:txEl>
                                          </p:spTgt>
                                        </p:tgtEl>
                                        <p:attrNameLst>
                                          <p:attrName>style.visibility</p:attrName>
                                        </p:attrNameLst>
                                      </p:cBhvr>
                                      <p:to>
                                        <p:strVal val="visible"/>
                                      </p:to>
                                    </p:set>
                                    <p:anim calcmode="lin" valueType="num">
                                      <p:cBhvr additive="base">
                                        <p:cTn id="7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7">
                                            <p:txEl>
                                              <p:pRg st="4" end="4"/>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7">
                                            <p:txEl>
                                              <p:pRg st="5" end="5"/>
                                            </p:txEl>
                                          </p:spTgt>
                                        </p:tgtEl>
                                        <p:attrNameLst>
                                          <p:attrName>style.visibility</p:attrName>
                                        </p:attrNameLst>
                                      </p:cBhvr>
                                      <p:to>
                                        <p:strVal val="visible"/>
                                      </p:to>
                                    </p:set>
                                    <p:anim calcmode="lin" valueType="num">
                                      <p:cBhvr additive="base">
                                        <p:cTn id="8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7670" y="1680777"/>
            <a:ext cx="10515600" cy="4351338"/>
          </a:xfrm>
        </p:spPr>
        <p:txBody>
          <a:bodyPr>
            <a:normAutofit/>
          </a:bodyPr>
          <a:lstStyle/>
          <a:p>
            <a:pPr marL="0" indent="0">
              <a:lnSpc>
                <a:spcPct val="100000"/>
              </a:lnSpc>
              <a:buNone/>
            </a:pPr>
            <a:r>
              <a:rPr lang="en-US" sz="2400" b="1" dirty="0" smtClean="0">
                <a:latin typeface="Arial" panose="020B0604020202020204" pitchFamily="34" charset="0"/>
                <a:cs typeface="Arial" panose="020B0604020202020204" pitchFamily="34" charset="0"/>
              </a:rPr>
              <a:t>VALUATION OF EASEMENTS</a:t>
            </a:r>
          </a:p>
          <a:p>
            <a:pPr marL="461963" lvl="1" indent="-234950">
              <a:lnSpc>
                <a:spcPct val="110000"/>
              </a:lnSpc>
            </a:pPr>
            <a:r>
              <a:rPr lang="en-US" dirty="0" smtClean="0">
                <a:latin typeface="Arial" panose="020B0604020202020204" pitchFamily="34" charset="0"/>
                <a:cs typeface="Arial" panose="020B0604020202020204" pitchFamily="34" charset="0"/>
              </a:rPr>
              <a:t>Valuation of Permanent Acquisitions</a:t>
            </a:r>
            <a:endParaRPr lang="en-US" dirty="0">
              <a:latin typeface="Arial" panose="020B0604020202020204" pitchFamily="34" charset="0"/>
              <a:cs typeface="Arial" panose="020B0604020202020204" pitchFamily="34" charset="0"/>
            </a:endParaRPr>
          </a:p>
          <a:p>
            <a:pPr lvl="2">
              <a:lnSpc>
                <a:spcPct val="100000"/>
              </a:lnSpc>
              <a:spcBef>
                <a:spcPts val="1000"/>
              </a:spcBef>
            </a:pPr>
            <a:r>
              <a:rPr lang="en-US" sz="2400" dirty="0">
                <a:latin typeface="Arial" panose="020B0604020202020204" pitchFamily="34" charset="0"/>
                <a:cs typeface="Arial" panose="020B0604020202020204" pitchFamily="34" charset="0"/>
              </a:rPr>
              <a:t>Direct Comparison</a:t>
            </a:r>
          </a:p>
          <a:p>
            <a:pPr lvl="2">
              <a:lnSpc>
                <a:spcPct val="100000"/>
              </a:lnSpc>
              <a:spcBef>
                <a:spcPts val="1000"/>
              </a:spcBef>
            </a:pPr>
            <a:r>
              <a:rPr lang="en-US" sz="2400" dirty="0" smtClean="0">
                <a:latin typeface="Arial" panose="020B0604020202020204" pitchFamily="34" charset="0"/>
                <a:cs typeface="Arial" panose="020B0604020202020204" pitchFamily="34" charset="0"/>
              </a:rPr>
              <a:t>Percentage </a:t>
            </a:r>
            <a:r>
              <a:rPr lang="en-US" sz="2400" dirty="0">
                <a:latin typeface="Arial" panose="020B0604020202020204" pitchFamily="34" charset="0"/>
                <a:cs typeface="Arial" panose="020B0604020202020204" pitchFamily="34" charset="0"/>
              </a:rPr>
              <a:t>of Fee </a:t>
            </a:r>
            <a:r>
              <a:rPr lang="en-US" sz="2400" dirty="0" smtClean="0">
                <a:latin typeface="Arial" panose="020B0604020202020204" pitchFamily="34" charset="0"/>
                <a:cs typeface="Arial" panose="020B0604020202020204" pitchFamily="34" charset="0"/>
              </a:rPr>
              <a:t>Value</a:t>
            </a:r>
          </a:p>
          <a:p>
            <a:pPr lvl="3">
              <a:lnSpc>
                <a:spcPct val="100000"/>
              </a:lnSpc>
              <a:spcBef>
                <a:spcPts val="1000"/>
              </a:spcBef>
            </a:pPr>
            <a:r>
              <a:rPr lang="en-US" sz="2400" dirty="0" smtClean="0">
                <a:latin typeface="Arial" panose="020B0604020202020204" pitchFamily="34" charset="0"/>
                <a:cs typeface="Arial" panose="020B0604020202020204" pitchFamily="34" charset="0"/>
              </a:rPr>
              <a:t>Quantitative Analysis (Ex: Paired Sales)</a:t>
            </a:r>
          </a:p>
          <a:p>
            <a:pPr lvl="3">
              <a:lnSpc>
                <a:spcPct val="100000"/>
              </a:lnSpc>
              <a:spcBef>
                <a:spcPts val="1000"/>
              </a:spcBef>
            </a:pPr>
            <a:r>
              <a:rPr lang="en-US" sz="2400" dirty="0" smtClean="0">
                <a:latin typeface="Arial" panose="020B0604020202020204" pitchFamily="34" charset="0"/>
                <a:cs typeface="Arial" panose="020B0604020202020204" pitchFamily="34" charset="0"/>
              </a:rPr>
              <a:t>Qualitative Analysis </a:t>
            </a:r>
            <a:r>
              <a:rPr lang="en-US" sz="2400" dirty="0">
                <a:latin typeface="Arial" panose="020B0604020202020204" pitchFamily="34" charset="0"/>
                <a:cs typeface="Arial" panose="020B0604020202020204" pitchFamily="34" charset="0"/>
              </a:rPr>
              <a:t>(Ex: </a:t>
            </a:r>
            <a:r>
              <a:rPr lang="en-US" sz="2400" dirty="0" smtClean="0">
                <a:latin typeface="Arial" panose="020B0604020202020204" pitchFamily="34" charset="0"/>
                <a:cs typeface="Arial" panose="020B0604020202020204" pitchFamily="34" charset="0"/>
              </a:rPr>
              <a:t>Opinion)</a:t>
            </a:r>
            <a:endParaRPr lang="en-US" sz="24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C4B6C0E7-0A92-40ED-AFC7-B5A9611F4F8E}" type="slidenum">
              <a:rPr lang="en-US" smtClean="0"/>
              <a:t>34</a:t>
            </a:fld>
            <a:endParaRPr lang="en-US" dirty="0"/>
          </a:p>
        </p:txBody>
      </p:sp>
      <p:sp>
        <p:nvSpPr>
          <p:cNvPr id="9" name="Title 1"/>
          <p:cNvSpPr txBox="1">
            <a:spLocks/>
          </p:cNvSpPr>
          <p:nvPr/>
        </p:nvSpPr>
        <p:spPr>
          <a:xfrm>
            <a:off x="752214" y="267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363537"/>
                </a:solidFill>
                <a:latin typeface="Times New Roman" panose="02020603050405020304" pitchFamily="18" charset="0"/>
                <a:cs typeface="Times New Roman" panose="02020603050405020304" pitchFamily="18" charset="0"/>
              </a:rPr>
              <a:t>Valuation Methodology</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3489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7670" y="1680777"/>
            <a:ext cx="10515600" cy="4351338"/>
          </a:xfrm>
        </p:spPr>
        <p:txBody>
          <a:bodyPr>
            <a:normAutofit/>
          </a:bodyPr>
          <a:lstStyle/>
          <a:p>
            <a:pPr marL="0" indent="0">
              <a:lnSpc>
                <a:spcPct val="100000"/>
              </a:lnSpc>
              <a:buNone/>
            </a:pPr>
            <a:r>
              <a:rPr lang="en-US" sz="2400" b="1" dirty="0" smtClean="0">
                <a:latin typeface="Arial" panose="020B0604020202020204" pitchFamily="34" charset="0"/>
                <a:cs typeface="Arial" panose="020B0604020202020204" pitchFamily="34" charset="0"/>
              </a:rPr>
              <a:t>VALUATION OF EASEMENTS</a:t>
            </a:r>
          </a:p>
          <a:p>
            <a:pPr marL="461963" lvl="1" indent="-234950">
              <a:lnSpc>
                <a:spcPct val="110000"/>
              </a:lnSpc>
            </a:pPr>
            <a:r>
              <a:rPr lang="en-US" sz="2200" dirty="0" smtClean="0">
                <a:latin typeface="Arial" panose="020B0604020202020204" pitchFamily="34" charset="0"/>
                <a:cs typeface="Arial" panose="020B0604020202020204" pitchFamily="34" charset="0"/>
              </a:rPr>
              <a:t>Temporary Acquisitions (Ex: Temporary Construction Easement)</a:t>
            </a:r>
          </a:p>
          <a:p>
            <a:pPr lvl="1">
              <a:lnSpc>
                <a:spcPct val="100000"/>
              </a:lnSpc>
            </a:pPr>
            <a:r>
              <a:rPr lang="en-US" sz="2200" dirty="0" smtClean="0">
                <a:latin typeface="Arial" panose="020B0604020202020204" pitchFamily="34" charset="0"/>
                <a:cs typeface="Arial" panose="020B0604020202020204" pitchFamily="34" charset="0"/>
              </a:rPr>
              <a:t>Generally acquired in conjunction with a permanent acquisition and often abuts the boundaries of the permanent acquisition</a:t>
            </a:r>
          </a:p>
          <a:p>
            <a:pPr lvl="1">
              <a:lnSpc>
                <a:spcPct val="100000"/>
              </a:lnSpc>
            </a:pPr>
            <a:r>
              <a:rPr lang="en-US" sz="2200" dirty="0" smtClean="0">
                <a:latin typeface="Arial" panose="020B0604020202020204" pitchFamily="34" charset="0"/>
                <a:cs typeface="Arial" panose="020B0604020202020204" pitchFamily="34" charset="0"/>
              </a:rPr>
              <a:t>Is on a temporary basis and fee interest reverts back to the owner at the end of the easement </a:t>
            </a:r>
          </a:p>
          <a:p>
            <a:pPr lvl="1">
              <a:lnSpc>
                <a:spcPct val="100000"/>
              </a:lnSpc>
            </a:pPr>
            <a:r>
              <a:rPr lang="en-US" sz="2200" dirty="0" smtClean="0">
                <a:latin typeface="Arial" panose="020B0604020202020204" pitchFamily="34" charset="0"/>
                <a:cs typeface="Arial" panose="020B0604020202020204" pitchFamily="34" charset="0"/>
              </a:rPr>
              <a:t>Just Compensation based on market rent for area</a:t>
            </a:r>
          </a:p>
          <a:p>
            <a:pPr lvl="1">
              <a:lnSpc>
                <a:spcPct val="100000"/>
              </a:lnSpc>
            </a:pPr>
            <a:r>
              <a:rPr lang="en-US" sz="2200" dirty="0" smtClean="0">
                <a:latin typeface="Arial" panose="020B0604020202020204" pitchFamily="34" charset="0"/>
                <a:cs typeface="Arial" panose="020B0604020202020204" pitchFamily="34" charset="0"/>
              </a:rPr>
              <a:t>Valuation Methodology</a:t>
            </a:r>
            <a:endParaRPr lang="en-US" sz="2200" dirty="0">
              <a:latin typeface="Arial" panose="020B0604020202020204" pitchFamily="34" charset="0"/>
              <a:cs typeface="Arial" panose="020B0604020202020204" pitchFamily="34" charset="0"/>
            </a:endParaRPr>
          </a:p>
          <a:p>
            <a:pPr lvl="2">
              <a:lnSpc>
                <a:spcPct val="100000"/>
              </a:lnSpc>
            </a:pPr>
            <a:r>
              <a:rPr lang="en-US" sz="2200" dirty="0">
                <a:latin typeface="Arial" panose="020B0604020202020204" pitchFamily="34" charset="0"/>
                <a:cs typeface="Arial" panose="020B0604020202020204" pitchFamily="34" charset="0"/>
              </a:rPr>
              <a:t>Direct Comparison </a:t>
            </a:r>
            <a:r>
              <a:rPr lang="en-US" sz="2200" dirty="0" smtClean="0">
                <a:latin typeface="Arial" panose="020B0604020202020204" pitchFamily="34" charset="0"/>
                <a:cs typeface="Arial" panose="020B0604020202020204" pitchFamily="34" charset="0"/>
              </a:rPr>
              <a:t>(Lease Comparables)</a:t>
            </a:r>
          </a:p>
          <a:p>
            <a:pPr lvl="2">
              <a:lnSpc>
                <a:spcPct val="100000"/>
              </a:lnSpc>
            </a:pPr>
            <a:r>
              <a:rPr lang="en-US" sz="2200" dirty="0" smtClean="0">
                <a:latin typeface="Arial" panose="020B0604020202020204" pitchFamily="34" charset="0"/>
                <a:cs typeface="Arial" panose="020B0604020202020204" pitchFamily="34" charset="0"/>
              </a:rPr>
              <a:t>Land Rent Factor</a:t>
            </a:r>
            <a:endParaRPr lang="en-US" sz="2200" b="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C4B6C0E7-0A92-40ED-AFC7-B5A9611F4F8E}" type="slidenum">
              <a:rPr lang="en-US" smtClean="0"/>
              <a:t>35</a:t>
            </a:fld>
            <a:endParaRPr lang="en-US" dirty="0"/>
          </a:p>
        </p:txBody>
      </p:sp>
      <p:sp>
        <p:nvSpPr>
          <p:cNvPr id="9" name="Title 1"/>
          <p:cNvSpPr txBox="1">
            <a:spLocks/>
          </p:cNvSpPr>
          <p:nvPr/>
        </p:nvSpPr>
        <p:spPr>
          <a:xfrm>
            <a:off x="752214" y="267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363537"/>
                </a:solidFill>
                <a:latin typeface="Times New Roman" panose="02020603050405020304" pitchFamily="18" charset="0"/>
                <a:cs typeface="Times New Roman" panose="02020603050405020304" pitchFamily="18" charset="0"/>
              </a:rPr>
              <a:t>Valuation Methodology</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8170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6723" y="1680777"/>
            <a:ext cx="10515600" cy="4351338"/>
          </a:xfrm>
        </p:spPr>
        <p:txBody>
          <a:bodyPr>
            <a:normAutofit/>
          </a:bodyPr>
          <a:lstStyle/>
          <a:p>
            <a:pPr marL="0" indent="0">
              <a:lnSpc>
                <a:spcPct val="100000"/>
              </a:lnSpc>
              <a:buNone/>
            </a:pPr>
            <a:r>
              <a:rPr lang="en-US" sz="2400" b="1" dirty="0" smtClean="0">
                <a:latin typeface="Arial" panose="020B0604020202020204" pitchFamily="34" charset="0"/>
                <a:cs typeface="Arial" panose="020B0604020202020204" pitchFamily="34" charset="0"/>
              </a:rPr>
              <a:t>TEMPORARY ACQUISITIONS </a:t>
            </a:r>
            <a:br>
              <a:rPr lang="en-US" sz="2400" b="1" dirty="0" smtClean="0">
                <a:latin typeface="Arial" panose="020B0604020202020204" pitchFamily="34" charset="0"/>
                <a:cs typeface="Arial" panose="020B0604020202020204" pitchFamily="34" charset="0"/>
              </a:rPr>
            </a:br>
            <a:r>
              <a:rPr lang="en-US" sz="2400" b="1" dirty="0" smtClean="0">
                <a:latin typeface="Arial" panose="020B0604020202020204" pitchFamily="34" charset="0"/>
                <a:cs typeface="Arial" panose="020B0604020202020204" pitchFamily="34" charset="0"/>
              </a:rPr>
              <a:t>(EX: TEMPORARY CONSTRUCTION EASEMENT)</a:t>
            </a:r>
          </a:p>
          <a:p>
            <a:pPr marL="0" indent="0">
              <a:lnSpc>
                <a:spcPct val="100000"/>
              </a:lnSpc>
              <a:spcBef>
                <a:spcPts val="2000"/>
              </a:spcBef>
              <a:buNone/>
            </a:pPr>
            <a:r>
              <a:rPr lang="en-US" sz="2200" b="1" dirty="0" smtClean="0">
                <a:latin typeface="Arial" panose="020B0604020202020204" pitchFamily="34" charset="0"/>
                <a:cs typeface="Arial" panose="020B0604020202020204" pitchFamily="34" charset="0"/>
              </a:rPr>
              <a:t>Land Rent Factor</a:t>
            </a:r>
            <a:endParaRPr lang="en-US" sz="2200" b="1" dirty="0">
              <a:latin typeface="Arial" panose="020B0604020202020204" pitchFamily="34" charset="0"/>
              <a:cs typeface="Arial" panose="020B0604020202020204" pitchFamily="34" charset="0"/>
            </a:endParaRPr>
          </a:p>
          <a:p>
            <a:pPr marL="457200" lvl="1" indent="0">
              <a:lnSpc>
                <a:spcPct val="100000"/>
              </a:lnSpc>
              <a:spcBef>
                <a:spcPts val="2000"/>
              </a:spcBef>
              <a:buNone/>
            </a:pPr>
            <a:r>
              <a:rPr lang="en-US" sz="2000" dirty="0" smtClean="0">
                <a:latin typeface="Arial" panose="020B0604020202020204" pitchFamily="34" charset="0"/>
                <a:cs typeface="Arial" panose="020B0604020202020204" pitchFamily="34" charset="0"/>
              </a:rPr>
              <a:t>Value </a:t>
            </a:r>
            <a:r>
              <a:rPr lang="en-US" sz="2000" dirty="0">
                <a:latin typeface="Arial" panose="020B0604020202020204" pitchFamily="34" charset="0"/>
                <a:cs typeface="Arial" panose="020B0604020202020204" pitchFamily="34" charset="0"/>
              </a:rPr>
              <a:t>= Income / </a:t>
            </a:r>
            <a:r>
              <a:rPr lang="en-US" sz="2000" dirty="0" smtClean="0">
                <a:latin typeface="Arial" panose="020B0604020202020204" pitchFamily="34" charset="0"/>
                <a:cs typeface="Arial" panose="020B0604020202020204" pitchFamily="34" charset="0"/>
              </a:rPr>
              <a:t>Rate</a:t>
            </a:r>
          </a:p>
          <a:p>
            <a:pPr marL="457200" lvl="1" indent="0">
              <a:lnSpc>
                <a:spcPct val="100000"/>
              </a:lnSpc>
              <a:spcBef>
                <a:spcPts val="2000"/>
              </a:spcBef>
              <a:buNone/>
            </a:pPr>
            <a:r>
              <a:rPr lang="en-US" sz="2000" dirty="0" smtClean="0">
                <a:latin typeface="Arial" panose="020B0604020202020204" pitchFamily="34" charset="0"/>
                <a:cs typeface="Arial" panose="020B0604020202020204" pitchFamily="34" charset="0"/>
              </a:rPr>
              <a:t>Restructuring </a:t>
            </a:r>
            <a:r>
              <a:rPr lang="en-US" sz="2000" dirty="0">
                <a:latin typeface="Arial" panose="020B0604020202020204" pitchFamily="34" charset="0"/>
                <a:cs typeface="Arial" panose="020B0604020202020204" pitchFamily="34" charset="0"/>
              </a:rPr>
              <a:t>the formula to solve for income results in the following: </a:t>
            </a:r>
            <a:endParaRPr lang="en-US" sz="2000" dirty="0" smtClean="0">
              <a:latin typeface="Arial" panose="020B0604020202020204" pitchFamily="34" charset="0"/>
              <a:cs typeface="Arial" panose="020B0604020202020204" pitchFamily="34" charset="0"/>
            </a:endParaRPr>
          </a:p>
          <a:p>
            <a:pPr marL="457200" lvl="1" indent="0">
              <a:lnSpc>
                <a:spcPct val="100000"/>
              </a:lnSpc>
              <a:spcBef>
                <a:spcPts val="2000"/>
              </a:spcBef>
              <a:buNone/>
            </a:pPr>
            <a:r>
              <a:rPr lang="en-US" sz="2000" dirty="0" smtClean="0">
                <a:latin typeface="Arial" panose="020B0604020202020204" pitchFamily="34" charset="0"/>
                <a:cs typeface="Arial" panose="020B0604020202020204" pitchFamily="34" charset="0"/>
              </a:rPr>
              <a:t>Income </a:t>
            </a:r>
            <a:r>
              <a:rPr lang="en-US" sz="2000" dirty="0">
                <a:latin typeface="Arial" panose="020B0604020202020204" pitchFamily="34" charset="0"/>
                <a:cs typeface="Arial" panose="020B0604020202020204" pitchFamily="34" charset="0"/>
              </a:rPr>
              <a:t>= Value X </a:t>
            </a:r>
            <a:r>
              <a:rPr lang="en-US" sz="2000" dirty="0" smtClean="0">
                <a:latin typeface="Arial" panose="020B0604020202020204" pitchFamily="34" charset="0"/>
                <a:cs typeface="Arial" panose="020B0604020202020204" pitchFamily="34" charset="0"/>
              </a:rPr>
              <a:t>Rate</a:t>
            </a:r>
            <a:endParaRPr lang="en-US" sz="2000" dirty="0">
              <a:latin typeface="Arial" panose="020B0604020202020204" pitchFamily="34" charset="0"/>
              <a:cs typeface="Arial" panose="020B0604020202020204" pitchFamily="34" charset="0"/>
            </a:endParaRPr>
          </a:p>
          <a:p>
            <a:pPr lvl="1"/>
            <a:endParaRPr lang="en-US" sz="2600" b="1" dirty="0"/>
          </a:p>
        </p:txBody>
      </p:sp>
      <p:sp>
        <p:nvSpPr>
          <p:cNvPr id="5" name="Slide Number Placeholder 4"/>
          <p:cNvSpPr>
            <a:spLocks noGrp="1"/>
          </p:cNvSpPr>
          <p:nvPr>
            <p:ph type="sldNum" sz="quarter" idx="12"/>
          </p:nvPr>
        </p:nvSpPr>
        <p:spPr/>
        <p:txBody>
          <a:bodyPr/>
          <a:lstStyle/>
          <a:p>
            <a:fld id="{C4B6C0E7-0A92-40ED-AFC7-B5A9611F4F8E}" type="slidenum">
              <a:rPr lang="en-US" smtClean="0"/>
              <a:t>36</a:t>
            </a:fld>
            <a:endParaRPr lang="en-US" dirty="0"/>
          </a:p>
        </p:txBody>
      </p:sp>
      <p:sp>
        <p:nvSpPr>
          <p:cNvPr id="9" name="Title 1"/>
          <p:cNvSpPr txBox="1">
            <a:spLocks/>
          </p:cNvSpPr>
          <p:nvPr/>
        </p:nvSpPr>
        <p:spPr>
          <a:xfrm>
            <a:off x="752214" y="267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363537"/>
                </a:solidFill>
                <a:latin typeface="Times New Roman" panose="02020603050405020304" pitchFamily="18" charset="0"/>
                <a:cs typeface="Times New Roman" panose="02020603050405020304" pitchFamily="18" charset="0"/>
              </a:rPr>
              <a:t>Valuation Methodology</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8786887"/>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6723" y="1680777"/>
            <a:ext cx="10515600" cy="4351338"/>
          </a:xfrm>
        </p:spPr>
        <p:txBody>
          <a:bodyPr>
            <a:normAutofit/>
          </a:bodyPr>
          <a:lstStyle/>
          <a:p>
            <a:pPr marL="0" indent="0">
              <a:lnSpc>
                <a:spcPct val="100000"/>
              </a:lnSpc>
              <a:buNone/>
            </a:pPr>
            <a:r>
              <a:rPr lang="en-US" sz="2400" b="1" dirty="0" smtClean="0">
                <a:latin typeface="Arial" panose="020B0604020202020204" pitchFamily="34" charset="0"/>
                <a:cs typeface="Arial" panose="020B0604020202020204" pitchFamily="34" charset="0"/>
              </a:rPr>
              <a:t>TEMPORARY ACQUISITIONS </a:t>
            </a:r>
            <a:br>
              <a:rPr lang="en-US" sz="2400" b="1" dirty="0" smtClean="0">
                <a:latin typeface="Arial" panose="020B0604020202020204" pitchFamily="34" charset="0"/>
                <a:cs typeface="Arial" panose="020B0604020202020204" pitchFamily="34" charset="0"/>
              </a:rPr>
            </a:br>
            <a:r>
              <a:rPr lang="en-US" sz="2400" b="1" dirty="0" smtClean="0">
                <a:latin typeface="Arial" panose="020B0604020202020204" pitchFamily="34" charset="0"/>
                <a:cs typeface="Arial" panose="020B0604020202020204" pitchFamily="34" charset="0"/>
              </a:rPr>
              <a:t>(EX: TEMPORARY CONSTRUCTION EASEMENT)</a:t>
            </a:r>
            <a:endParaRPr lang="en-US" sz="2400" b="1" dirty="0">
              <a:latin typeface="Arial" panose="020B0604020202020204" pitchFamily="34" charset="0"/>
              <a:cs typeface="Arial" panose="020B0604020202020204" pitchFamily="34" charset="0"/>
            </a:endParaRPr>
          </a:p>
          <a:p>
            <a:pPr marL="0" indent="0">
              <a:lnSpc>
                <a:spcPct val="100000"/>
              </a:lnSpc>
              <a:spcBef>
                <a:spcPts val="2000"/>
              </a:spcBef>
              <a:buNone/>
            </a:pPr>
            <a:r>
              <a:rPr lang="en-US" sz="2400" b="1" dirty="0" smtClean="0">
                <a:latin typeface="Arial" panose="020B0604020202020204" pitchFamily="34" charset="0"/>
                <a:cs typeface="Arial" panose="020B0604020202020204" pitchFamily="34" charset="0"/>
              </a:rPr>
              <a:t>Land Rent Factor Considerations</a:t>
            </a:r>
            <a:endParaRPr lang="en-US" sz="2400" b="1" dirty="0">
              <a:latin typeface="Arial" panose="020B0604020202020204" pitchFamily="34" charset="0"/>
              <a:cs typeface="Arial" panose="020B0604020202020204" pitchFamily="34" charset="0"/>
            </a:endParaRPr>
          </a:p>
          <a:p>
            <a:pPr marL="461963" lvl="1" indent="-234950">
              <a:lnSpc>
                <a:spcPct val="100000"/>
              </a:lnSpc>
            </a:pPr>
            <a:r>
              <a:rPr lang="en-US" dirty="0">
                <a:latin typeface="Arial" panose="020B0604020202020204" pitchFamily="34" charset="0"/>
                <a:cs typeface="Arial" panose="020B0604020202020204" pitchFamily="34" charset="0"/>
              </a:rPr>
              <a:t>Lease Structure (Triple Net, Gross)</a:t>
            </a:r>
          </a:p>
          <a:p>
            <a:pPr marL="461963" lvl="1" indent="-234950">
              <a:lnSpc>
                <a:spcPct val="100000"/>
              </a:lnSpc>
            </a:pPr>
            <a:r>
              <a:rPr lang="en-US" dirty="0" smtClean="0">
                <a:latin typeface="Arial" panose="020B0604020202020204" pitchFamily="34" charset="0"/>
                <a:cs typeface="Arial" panose="020B0604020202020204" pitchFamily="34" charset="0"/>
              </a:rPr>
              <a:t>Real Estate Taxes</a:t>
            </a:r>
          </a:p>
          <a:p>
            <a:pPr marL="461963" lvl="1" indent="-234950">
              <a:lnSpc>
                <a:spcPct val="100000"/>
              </a:lnSpc>
            </a:pPr>
            <a:r>
              <a:rPr lang="en-US" dirty="0" smtClean="0">
                <a:latin typeface="Arial" panose="020B0604020202020204" pitchFamily="34" charset="0"/>
                <a:cs typeface="Arial" panose="020B0604020202020204" pitchFamily="34" charset="0"/>
              </a:rPr>
              <a:t>Escalations</a:t>
            </a:r>
          </a:p>
          <a:p>
            <a:pPr marL="461963" lvl="1" indent="-234950">
              <a:lnSpc>
                <a:spcPct val="100000"/>
              </a:lnSpc>
            </a:pPr>
            <a:r>
              <a:rPr lang="en-US" dirty="0" smtClean="0">
                <a:latin typeface="Arial" panose="020B0604020202020204" pitchFamily="34" charset="0"/>
                <a:cs typeface="Arial" panose="020B0604020202020204" pitchFamily="34" charset="0"/>
              </a:rPr>
              <a:t>Term Length</a:t>
            </a:r>
            <a:endParaRPr lang="en-US" dirty="0">
              <a:latin typeface="Arial" panose="020B0604020202020204" pitchFamily="34" charset="0"/>
              <a:cs typeface="Arial" panose="020B0604020202020204" pitchFamily="34" charset="0"/>
            </a:endParaRPr>
          </a:p>
          <a:p>
            <a:pPr marL="457200" lvl="1" indent="0">
              <a:lnSpc>
                <a:spcPct val="100000"/>
              </a:lnSpc>
              <a:spcBef>
                <a:spcPts val="2000"/>
              </a:spcBef>
              <a:buNone/>
            </a:pPr>
            <a:endParaRPr lang="en-US" sz="2000" dirty="0">
              <a:latin typeface="Arial" panose="020B0604020202020204" pitchFamily="34" charset="0"/>
              <a:cs typeface="Arial" panose="020B0604020202020204" pitchFamily="34" charset="0"/>
            </a:endParaRPr>
          </a:p>
          <a:p>
            <a:pPr marL="457200" lvl="1" indent="0">
              <a:buNone/>
            </a:pPr>
            <a:endParaRPr lang="en-US" b="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C4B6C0E7-0A92-40ED-AFC7-B5A9611F4F8E}" type="slidenum">
              <a:rPr lang="en-US" smtClean="0"/>
              <a:t>37</a:t>
            </a:fld>
            <a:endParaRPr lang="en-US" dirty="0"/>
          </a:p>
        </p:txBody>
      </p:sp>
      <p:sp>
        <p:nvSpPr>
          <p:cNvPr id="9" name="Title 1"/>
          <p:cNvSpPr txBox="1">
            <a:spLocks/>
          </p:cNvSpPr>
          <p:nvPr/>
        </p:nvSpPr>
        <p:spPr>
          <a:xfrm>
            <a:off x="752214" y="267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363537"/>
                </a:solidFill>
                <a:latin typeface="Times New Roman" panose="02020603050405020304" pitchFamily="18" charset="0"/>
                <a:cs typeface="Times New Roman" panose="02020603050405020304" pitchFamily="18" charset="0"/>
              </a:rPr>
              <a:t>Valuation Methodology</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1818542"/>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363537"/>
                </a:solidFill>
                <a:latin typeface="Times New Roman" panose="02020603050405020304" pitchFamily="18" charset="0"/>
                <a:cs typeface="Times New Roman" panose="02020603050405020304" pitchFamily="18" charset="0"/>
              </a:rPr>
              <a:t>Areas of Concern</a:t>
            </a:r>
            <a:endParaRPr lang="en-US" dirty="0">
              <a:solidFill>
                <a:srgbClr val="363537"/>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smtClean="0"/>
              <a:t>Non-Conforming Use Due to Taking</a:t>
            </a:r>
            <a:endParaRPr lang="en-US" dirty="0"/>
          </a:p>
          <a:p>
            <a:r>
              <a:rPr lang="en-US" dirty="0" smtClean="0"/>
              <a:t>Impact to the Going-Concern</a:t>
            </a:r>
          </a:p>
        </p:txBody>
      </p:sp>
      <p:sp>
        <p:nvSpPr>
          <p:cNvPr id="4" name="Slide Number Placeholder 3"/>
          <p:cNvSpPr>
            <a:spLocks noGrp="1"/>
          </p:cNvSpPr>
          <p:nvPr>
            <p:ph type="sldNum" sz="quarter" idx="12"/>
          </p:nvPr>
        </p:nvSpPr>
        <p:spPr/>
        <p:txBody>
          <a:bodyPr/>
          <a:lstStyle/>
          <a:p>
            <a:fld id="{C4B6C0E7-0A92-40ED-AFC7-B5A9611F4F8E}" type="slidenum">
              <a:rPr lang="en-US" smtClean="0"/>
              <a:t>38</a:t>
            </a:fld>
            <a:endParaRPr lang="en-US" dirty="0"/>
          </a:p>
        </p:txBody>
      </p:sp>
    </p:spTree>
    <p:extLst>
      <p:ext uri="{BB962C8B-B14F-4D97-AF65-F5344CB8AC3E}">
        <p14:creationId xmlns:p14="http://schemas.microsoft.com/office/powerpoint/2010/main" val="287737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44334" y="6356350"/>
            <a:ext cx="2743200" cy="365125"/>
          </a:xfrm>
        </p:spPr>
        <p:txBody>
          <a:bodyPr/>
          <a:lstStyle/>
          <a:p>
            <a:fld id="{C4B6C0E7-0A92-40ED-AFC7-B5A9611F4F8E}" type="slidenum">
              <a:rPr lang="en-US" smtClean="0"/>
              <a:t>39</a:t>
            </a:fld>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949" y="1869876"/>
            <a:ext cx="7853371" cy="3969109"/>
          </a:xfrm>
          <a:prstGeom prst="rect">
            <a:avLst/>
          </a:prstGeom>
        </p:spPr>
      </p:pic>
      <p:sp>
        <p:nvSpPr>
          <p:cNvPr id="11" name="TextBox 10"/>
          <p:cNvSpPr txBox="1"/>
          <p:nvPr/>
        </p:nvSpPr>
        <p:spPr>
          <a:xfrm>
            <a:off x="740540" y="1432394"/>
            <a:ext cx="7416802"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PROJECT EXAMPLE 3</a:t>
            </a:r>
            <a:endParaRPr lang="en-US" b="1" dirty="0">
              <a:latin typeface="Arial" panose="020B0604020202020204" pitchFamily="34" charset="0"/>
              <a:cs typeface="Arial" panose="020B0604020202020204" pitchFamily="34" charset="0"/>
            </a:endParaRPr>
          </a:p>
        </p:txBody>
      </p:sp>
      <p:sp>
        <p:nvSpPr>
          <p:cNvPr id="12" name="Title 1"/>
          <p:cNvSpPr txBox="1">
            <a:spLocks/>
          </p:cNvSpPr>
          <p:nvPr/>
        </p:nvSpPr>
        <p:spPr>
          <a:xfrm>
            <a:off x="752214" y="267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363537"/>
                </a:solidFill>
                <a:latin typeface="Times New Roman" panose="02020603050405020304" pitchFamily="18" charset="0"/>
                <a:cs typeface="Times New Roman" panose="02020603050405020304" pitchFamily="18" charset="0"/>
              </a:rPr>
              <a:t>Areas of Concern</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5953152"/>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547" y="231949"/>
            <a:ext cx="10515600" cy="1325563"/>
          </a:xfrm>
        </p:spPr>
        <p:txBody>
          <a:bodyPr>
            <a:normAutofit/>
          </a:bodyPr>
          <a:lstStyle/>
          <a:p>
            <a:r>
              <a:rPr lang="en-US" sz="4800" b="1" dirty="0">
                <a:solidFill>
                  <a:srgbClr val="363537"/>
                </a:solidFill>
                <a:latin typeface="Times New Roman" panose="02020603050405020304" pitchFamily="18" charset="0"/>
                <a:cs typeface="Times New Roman" panose="02020603050405020304" pitchFamily="18" charset="0"/>
              </a:rPr>
              <a:t>Regulations &amp; Guidelines</a:t>
            </a:r>
            <a:endParaRPr lang="en-US" sz="4800" dirty="0">
              <a:solidFill>
                <a:srgbClr val="363537"/>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54190" y="1803453"/>
            <a:ext cx="10430934" cy="3753965"/>
          </a:xfrm>
        </p:spPr>
        <p:txBody>
          <a:bodyPr>
            <a:normAutofit/>
          </a:bodyPr>
          <a:lstStyle/>
          <a:p>
            <a:pPr marL="0" indent="0">
              <a:buNone/>
            </a:pPr>
            <a:r>
              <a:rPr lang="en-US" sz="2400" b="1" dirty="0" smtClean="0">
                <a:solidFill>
                  <a:schemeClr val="tx1">
                    <a:lumMod val="95000"/>
                    <a:lumOff val="5000"/>
                  </a:schemeClr>
                </a:solidFill>
                <a:latin typeface="Arial" panose="020B0604020202020204" pitchFamily="34" charset="0"/>
                <a:cs typeface="Arial" panose="020B0604020202020204" pitchFamily="34" charset="0"/>
              </a:rPr>
              <a:t>WHAT IS JUST COMPENSATION AND HOW IS IT MEASURED?</a:t>
            </a:r>
            <a:br>
              <a:rPr lang="en-US" sz="2400" b="1" dirty="0" smtClean="0">
                <a:solidFill>
                  <a:schemeClr val="tx1">
                    <a:lumMod val="95000"/>
                    <a:lumOff val="5000"/>
                  </a:schemeClr>
                </a:solidFill>
                <a:latin typeface="Arial" panose="020B0604020202020204" pitchFamily="34" charset="0"/>
                <a:cs typeface="Arial" panose="020B0604020202020204" pitchFamily="34" charset="0"/>
              </a:rPr>
            </a:br>
            <a:endParaRPr lang="en-US" sz="2400" b="1" dirty="0" smtClean="0">
              <a:solidFill>
                <a:schemeClr val="tx1">
                  <a:lumMod val="95000"/>
                  <a:lumOff val="5000"/>
                </a:schemeClr>
              </a:solidFill>
              <a:latin typeface="Arial" panose="020B0604020202020204" pitchFamily="34" charset="0"/>
              <a:cs typeface="Arial" panose="020B0604020202020204" pitchFamily="34" charset="0"/>
            </a:endParaRPr>
          </a:p>
          <a:p>
            <a:pPr marL="0" indent="0">
              <a:lnSpc>
                <a:spcPct val="100000"/>
              </a:lnSpc>
              <a:buNone/>
            </a:pPr>
            <a:r>
              <a:rPr lang="en-US" sz="2400" dirty="0" smtClean="0">
                <a:solidFill>
                  <a:schemeClr val="tx1">
                    <a:lumMod val="95000"/>
                    <a:lumOff val="5000"/>
                  </a:schemeClr>
                </a:solidFill>
                <a:latin typeface="Arial" panose="020B0604020202020204" pitchFamily="34" charset="0"/>
                <a:cs typeface="Arial" panose="020B0604020202020204" pitchFamily="34" charset="0"/>
              </a:rPr>
              <a:t>Section 1263.310 </a:t>
            </a:r>
            <a:r>
              <a:rPr lang="en-US" sz="2400" dirty="0">
                <a:solidFill>
                  <a:schemeClr val="tx1">
                    <a:lumMod val="95000"/>
                    <a:lumOff val="5000"/>
                  </a:schemeClr>
                </a:solidFill>
                <a:latin typeface="Arial" panose="020B0604020202020204" pitchFamily="34" charset="0"/>
                <a:cs typeface="Arial" panose="020B0604020202020204" pitchFamily="34" charset="0"/>
              </a:rPr>
              <a:t>of </a:t>
            </a:r>
            <a:r>
              <a:rPr lang="en-US" sz="2400" dirty="0">
                <a:solidFill>
                  <a:schemeClr val="tx1">
                    <a:lumMod val="95000"/>
                    <a:lumOff val="5000"/>
                  </a:schemeClr>
                </a:solidFill>
                <a:latin typeface="Arial" panose="020B0604020202020204" pitchFamily="34" charset="0"/>
                <a:cs typeface="Arial" panose="020B0604020202020204" pitchFamily="34" charset="0"/>
              </a:rPr>
              <a:t>Title 7 (Eminent Domain Law) of the California Code </a:t>
            </a:r>
            <a:r>
              <a:rPr lang="en-US" sz="2400" dirty="0" smtClean="0">
                <a:solidFill>
                  <a:schemeClr val="tx1">
                    <a:lumMod val="95000"/>
                    <a:lumOff val="5000"/>
                  </a:schemeClr>
                </a:solidFill>
                <a:latin typeface="Arial" panose="020B0604020202020204" pitchFamily="34" charset="0"/>
                <a:cs typeface="Arial" panose="020B0604020202020204" pitchFamily="34" charset="0"/>
              </a:rPr>
              <a:t>of Civil </a:t>
            </a:r>
            <a:r>
              <a:rPr lang="en-US" sz="2400" dirty="0">
                <a:solidFill>
                  <a:schemeClr val="tx1">
                    <a:lumMod val="95000"/>
                    <a:lumOff val="5000"/>
                  </a:schemeClr>
                </a:solidFill>
                <a:latin typeface="Arial" panose="020B0604020202020204" pitchFamily="34" charset="0"/>
                <a:cs typeface="Arial" panose="020B0604020202020204" pitchFamily="34" charset="0"/>
              </a:rPr>
              <a:t>Procedure (CCP</a:t>
            </a:r>
            <a:r>
              <a:rPr lang="en-US" sz="2400" dirty="0" smtClean="0">
                <a:solidFill>
                  <a:schemeClr val="tx1">
                    <a:lumMod val="95000"/>
                    <a:lumOff val="5000"/>
                  </a:schemeClr>
                </a:solidFill>
                <a:latin typeface="Arial" panose="020B0604020202020204" pitchFamily="34" charset="0"/>
                <a:cs typeface="Arial" panose="020B0604020202020204" pitchFamily="34" charset="0"/>
              </a:rPr>
              <a:t>)</a:t>
            </a:r>
            <a:r>
              <a:rPr lang="en-US" sz="2400" dirty="0" smtClean="0">
                <a:solidFill>
                  <a:schemeClr val="tx1">
                    <a:lumMod val="95000"/>
                    <a:lumOff val="5000"/>
                  </a:schemeClr>
                </a:solidFill>
                <a:latin typeface="Arial" panose="020B0604020202020204" pitchFamily="34" charset="0"/>
                <a:cs typeface="Arial" panose="020B0604020202020204" pitchFamily="34" charset="0"/>
              </a:rPr>
              <a:t>:</a:t>
            </a:r>
            <a:r>
              <a:rPr lang="en-US" sz="2400" dirty="0">
                <a:solidFill>
                  <a:schemeClr val="tx1">
                    <a:lumMod val="95000"/>
                    <a:lumOff val="5000"/>
                  </a:schemeClr>
                </a:solidFill>
                <a:latin typeface="Arial" panose="020B0604020202020204" pitchFamily="34" charset="0"/>
                <a:cs typeface="Arial" panose="020B0604020202020204" pitchFamily="34" charset="0"/>
              </a:rPr>
              <a:t/>
            </a:r>
            <a:br>
              <a:rPr lang="en-US" sz="2400" dirty="0">
                <a:solidFill>
                  <a:schemeClr val="tx1">
                    <a:lumMod val="95000"/>
                    <a:lumOff val="5000"/>
                  </a:schemeClr>
                </a:solidFill>
                <a:latin typeface="Arial" panose="020B0604020202020204" pitchFamily="34" charset="0"/>
                <a:cs typeface="Arial" panose="020B0604020202020204" pitchFamily="34" charset="0"/>
              </a:rPr>
            </a:br>
            <a:endParaRPr lang="en-US" sz="200" dirty="0" smtClean="0">
              <a:solidFill>
                <a:schemeClr val="tx1">
                  <a:lumMod val="95000"/>
                  <a:lumOff val="5000"/>
                </a:schemeClr>
              </a:solidFill>
              <a:latin typeface="Arial" panose="020B0604020202020204" pitchFamily="34" charset="0"/>
              <a:cs typeface="Arial" panose="020B0604020202020204" pitchFamily="34" charset="0"/>
            </a:endParaRPr>
          </a:p>
          <a:p>
            <a:pPr marL="230188" indent="-230188">
              <a:lnSpc>
                <a:spcPct val="100000"/>
              </a:lnSpc>
              <a:buNone/>
            </a:pPr>
            <a:r>
              <a:rPr lang="en-US" sz="2400" dirty="0" smtClean="0">
                <a:solidFill>
                  <a:schemeClr val="tx1">
                    <a:lumMod val="95000"/>
                    <a:lumOff val="5000"/>
                  </a:schemeClr>
                </a:solidFill>
                <a:latin typeface="Arial" panose="020B0604020202020204" pitchFamily="34" charset="0"/>
                <a:cs typeface="Arial" panose="020B0604020202020204" pitchFamily="34" charset="0"/>
              </a:rPr>
              <a:t>	“Compensation </a:t>
            </a:r>
            <a:r>
              <a:rPr lang="en-US" sz="2400" dirty="0">
                <a:solidFill>
                  <a:schemeClr val="tx1">
                    <a:lumMod val="95000"/>
                    <a:lumOff val="5000"/>
                  </a:schemeClr>
                </a:solidFill>
                <a:latin typeface="Arial" panose="020B0604020202020204" pitchFamily="34" charset="0"/>
                <a:cs typeface="Arial" panose="020B0604020202020204" pitchFamily="34" charset="0"/>
              </a:rPr>
              <a:t>shall be </a:t>
            </a:r>
            <a:r>
              <a:rPr lang="en-US" sz="2400" dirty="0" smtClean="0">
                <a:solidFill>
                  <a:schemeClr val="tx1">
                    <a:lumMod val="95000"/>
                    <a:lumOff val="5000"/>
                  </a:schemeClr>
                </a:solidFill>
                <a:latin typeface="Arial" panose="020B0604020202020204" pitchFamily="34" charset="0"/>
                <a:cs typeface="Arial" panose="020B0604020202020204" pitchFamily="34" charset="0"/>
              </a:rPr>
              <a:t>awarded </a:t>
            </a:r>
            <a:r>
              <a:rPr lang="en-US" sz="2400" dirty="0">
                <a:solidFill>
                  <a:schemeClr val="tx1">
                    <a:lumMod val="95000"/>
                    <a:lumOff val="5000"/>
                  </a:schemeClr>
                </a:solidFill>
                <a:latin typeface="Arial" panose="020B0604020202020204" pitchFamily="34" charset="0"/>
                <a:cs typeface="Arial" panose="020B0604020202020204" pitchFamily="34" charset="0"/>
              </a:rPr>
              <a:t>for the </a:t>
            </a:r>
            <a:r>
              <a:rPr lang="en-US" sz="2400" dirty="0" smtClean="0">
                <a:solidFill>
                  <a:schemeClr val="tx1">
                    <a:lumMod val="95000"/>
                    <a:lumOff val="5000"/>
                  </a:schemeClr>
                </a:solidFill>
                <a:latin typeface="Arial" panose="020B0604020202020204" pitchFamily="34" charset="0"/>
                <a:cs typeface="Arial" panose="020B0604020202020204" pitchFamily="34" charset="0"/>
              </a:rPr>
              <a:t>property </a:t>
            </a:r>
            <a:r>
              <a:rPr lang="en-US" sz="2400" dirty="0">
                <a:solidFill>
                  <a:schemeClr val="tx1">
                    <a:lumMod val="95000"/>
                    <a:lumOff val="5000"/>
                  </a:schemeClr>
                </a:solidFill>
                <a:latin typeface="Arial" panose="020B0604020202020204" pitchFamily="34" charset="0"/>
                <a:cs typeface="Arial" panose="020B0604020202020204" pitchFamily="34" charset="0"/>
              </a:rPr>
              <a:t>taken. The measure </a:t>
            </a:r>
            <a:r>
              <a:rPr lang="en-US" sz="2400" dirty="0" smtClean="0">
                <a:solidFill>
                  <a:schemeClr val="tx1">
                    <a:lumMod val="95000"/>
                    <a:lumOff val="5000"/>
                  </a:schemeClr>
                </a:solidFill>
                <a:latin typeface="Arial" panose="020B0604020202020204" pitchFamily="34" charset="0"/>
                <a:cs typeface="Arial" panose="020B0604020202020204" pitchFamily="34" charset="0"/>
              </a:rPr>
              <a:t/>
            </a:r>
            <a:br>
              <a:rPr lang="en-US" sz="2400" dirty="0" smtClean="0">
                <a:solidFill>
                  <a:schemeClr val="tx1">
                    <a:lumMod val="95000"/>
                    <a:lumOff val="5000"/>
                  </a:schemeClr>
                </a:solidFill>
                <a:latin typeface="Arial" panose="020B0604020202020204" pitchFamily="34" charset="0"/>
                <a:cs typeface="Arial" panose="020B0604020202020204" pitchFamily="34" charset="0"/>
              </a:rPr>
            </a:br>
            <a:r>
              <a:rPr lang="en-US" sz="2400" dirty="0" smtClean="0">
                <a:solidFill>
                  <a:schemeClr val="tx1">
                    <a:lumMod val="95000"/>
                    <a:lumOff val="5000"/>
                  </a:schemeClr>
                </a:solidFill>
                <a:latin typeface="Arial" panose="020B0604020202020204" pitchFamily="34" charset="0"/>
                <a:cs typeface="Arial" panose="020B0604020202020204" pitchFamily="34" charset="0"/>
              </a:rPr>
              <a:t>of </a:t>
            </a:r>
            <a:r>
              <a:rPr lang="en-US" sz="2400" dirty="0">
                <a:solidFill>
                  <a:schemeClr val="tx1">
                    <a:lumMod val="95000"/>
                    <a:lumOff val="5000"/>
                  </a:schemeClr>
                </a:solidFill>
                <a:latin typeface="Arial" panose="020B0604020202020204" pitchFamily="34" charset="0"/>
                <a:cs typeface="Arial" panose="020B0604020202020204" pitchFamily="34" charset="0"/>
              </a:rPr>
              <a:t>this </a:t>
            </a:r>
            <a:r>
              <a:rPr lang="en-US" sz="2400" dirty="0" smtClean="0">
                <a:solidFill>
                  <a:schemeClr val="tx1">
                    <a:lumMod val="95000"/>
                    <a:lumOff val="5000"/>
                  </a:schemeClr>
                </a:solidFill>
                <a:latin typeface="Arial" panose="020B0604020202020204" pitchFamily="34" charset="0"/>
                <a:cs typeface="Arial" panose="020B0604020202020204" pitchFamily="34" charset="0"/>
              </a:rPr>
              <a:t>compensation </a:t>
            </a:r>
            <a:r>
              <a:rPr lang="en-US" sz="2400" dirty="0">
                <a:solidFill>
                  <a:schemeClr val="tx1">
                    <a:lumMod val="95000"/>
                    <a:lumOff val="5000"/>
                  </a:schemeClr>
                </a:solidFill>
                <a:latin typeface="Arial" panose="020B0604020202020204" pitchFamily="34" charset="0"/>
                <a:cs typeface="Arial" panose="020B0604020202020204" pitchFamily="34" charset="0"/>
              </a:rPr>
              <a:t>is the </a:t>
            </a:r>
            <a:r>
              <a:rPr lang="en-US" sz="2400" u="sng" dirty="0">
                <a:solidFill>
                  <a:schemeClr val="tx1">
                    <a:lumMod val="95000"/>
                    <a:lumOff val="5000"/>
                  </a:schemeClr>
                </a:solidFill>
                <a:latin typeface="Arial" panose="020B0604020202020204" pitchFamily="34" charset="0"/>
                <a:cs typeface="Arial" panose="020B0604020202020204" pitchFamily="34" charset="0"/>
              </a:rPr>
              <a:t>fair market value</a:t>
            </a:r>
            <a:r>
              <a:rPr lang="en-US" sz="2400" dirty="0">
                <a:solidFill>
                  <a:schemeClr val="tx1">
                    <a:lumMod val="95000"/>
                    <a:lumOff val="5000"/>
                  </a:schemeClr>
                </a:solidFill>
                <a:latin typeface="Arial" panose="020B0604020202020204" pitchFamily="34" charset="0"/>
                <a:cs typeface="Arial" panose="020B0604020202020204" pitchFamily="34" charset="0"/>
              </a:rPr>
              <a:t> of </a:t>
            </a:r>
            <a:r>
              <a:rPr lang="en-US" sz="2400" dirty="0" smtClean="0">
                <a:solidFill>
                  <a:schemeClr val="tx1">
                    <a:lumMod val="95000"/>
                    <a:lumOff val="5000"/>
                  </a:schemeClr>
                </a:solidFill>
                <a:latin typeface="Arial" panose="020B0604020202020204" pitchFamily="34" charset="0"/>
                <a:cs typeface="Arial" panose="020B0604020202020204" pitchFamily="34" charset="0"/>
              </a:rPr>
              <a:t>the property taken.”</a:t>
            </a:r>
            <a:endParaRPr lang="en-US" sz="24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C4B6C0E7-0A92-40ED-AFC7-B5A9611F4F8E}" type="slidenum">
              <a:rPr lang="en-US" smtClean="0"/>
              <a:t>4</a:t>
            </a:fld>
            <a:endParaRPr lang="en-US" dirty="0"/>
          </a:p>
        </p:txBody>
      </p:sp>
    </p:spTree>
    <p:extLst>
      <p:ext uri="{BB962C8B-B14F-4D97-AF65-F5344CB8AC3E}">
        <p14:creationId xmlns:p14="http://schemas.microsoft.com/office/powerpoint/2010/main" val="468655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363537"/>
                </a:solidFill>
                <a:latin typeface="Times New Roman" panose="02020603050405020304" pitchFamily="18" charset="0"/>
                <a:cs typeface="Times New Roman" panose="02020603050405020304" pitchFamily="18" charset="0"/>
              </a:rPr>
              <a:t>Areas of Concern</a:t>
            </a:r>
            <a:endParaRPr lang="en-US" dirty="0">
              <a:solidFill>
                <a:srgbClr val="363537"/>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a:t>Non-Conforming Use Due to </a:t>
            </a:r>
            <a:r>
              <a:rPr lang="en-US" dirty="0" smtClean="0"/>
              <a:t>Taking</a:t>
            </a:r>
            <a:endParaRPr lang="en-US" dirty="0"/>
          </a:p>
          <a:p>
            <a:r>
              <a:rPr lang="en-US" dirty="0"/>
              <a:t>Impact to the </a:t>
            </a:r>
            <a:r>
              <a:rPr lang="en-US" dirty="0" smtClean="0"/>
              <a:t>Going-Concern</a:t>
            </a:r>
          </a:p>
          <a:p>
            <a:r>
              <a:rPr lang="en-US" dirty="0"/>
              <a:t>Project Impacts Result in Full Taking</a:t>
            </a:r>
          </a:p>
          <a:p>
            <a:pPr marL="0" indent="0">
              <a:buNone/>
            </a:pPr>
            <a:endParaRPr lang="en-US" dirty="0" smtClean="0"/>
          </a:p>
          <a:p>
            <a:endParaRPr lang="en-US" dirty="0"/>
          </a:p>
        </p:txBody>
      </p:sp>
      <p:sp>
        <p:nvSpPr>
          <p:cNvPr id="4" name="Slide Number Placeholder 3"/>
          <p:cNvSpPr>
            <a:spLocks noGrp="1"/>
          </p:cNvSpPr>
          <p:nvPr>
            <p:ph type="sldNum" sz="quarter" idx="12"/>
          </p:nvPr>
        </p:nvSpPr>
        <p:spPr/>
        <p:txBody>
          <a:bodyPr/>
          <a:lstStyle/>
          <a:p>
            <a:fld id="{C4B6C0E7-0A92-40ED-AFC7-B5A9611F4F8E}" type="slidenum">
              <a:rPr lang="en-US" smtClean="0"/>
              <a:t>40</a:t>
            </a:fld>
            <a:endParaRPr lang="en-US" dirty="0"/>
          </a:p>
        </p:txBody>
      </p:sp>
    </p:spTree>
    <p:extLst>
      <p:ext uri="{BB962C8B-B14F-4D97-AF65-F5344CB8AC3E}">
        <p14:creationId xmlns:p14="http://schemas.microsoft.com/office/powerpoint/2010/main" val="163394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44331" y="6356350"/>
            <a:ext cx="2743200" cy="365125"/>
          </a:xfrm>
        </p:spPr>
        <p:txBody>
          <a:bodyPr/>
          <a:lstStyle/>
          <a:p>
            <a:fld id="{C4B6C0E7-0A92-40ED-AFC7-B5A9611F4F8E}" type="slidenum">
              <a:rPr lang="en-US" smtClean="0"/>
              <a:t>41</a:t>
            </a:fld>
            <a:endParaRPr lang="en-US" dirty="0"/>
          </a:p>
        </p:txBody>
      </p:sp>
      <p:sp>
        <p:nvSpPr>
          <p:cNvPr id="10" name="Title 1"/>
          <p:cNvSpPr txBox="1">
            <a:spLocks/>
          </p:cNvSpPr>
          <p:nvPr/>
        </p:nvSpPr>
        <p:spPr>
          <a:xfrm>
            <a:off x="752214" y="267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363537"/>
                </a:solidFill>
                <a:latin typeface="Times New Roman" panose="02020603050405020304" pitchFamily="18" charset="0"/>
                <a:cs typeface="Times New Roman" panose="02020603050405020304" pitchFamily="18" charset="0"/>
              </a:rPr>
              <a:t>Valuation Methodology</a:t>
            </a:r>
            <a:endParaRPr lang="en-US" sz="4800" dirty="0">
              <a:solidFill>
                <a:srgbClr val="363537"/>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740540" y="1396182"/>
            <a:ext cx="7416802"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PROJECT EXAMPLE 4</a:t>
            </a:r>
            <a:endParaRPr lang="en-US"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srcRect t="34214"/>
          <a:stretch/>
        </p:blipFill>
        <p:spPr>
          <a:xfrm>
            <a:off x="839889" y="1765514"/>
            <a:ext cx="8595360" cy="4370597"/>
          </a:xfrm>
          <a:prstGeom prst="rect">
            <a:avLst/>
          </a:prstGeom>
        </p:spPr>
      </p:pic>
    </p:spTree>
    <p:extLst>
      <p:ext uri="{BB962C8B-B14F-4D97-AF65-F5344CB8AC3E}">
        <p14:creationId xmlns:p14="http://schemas.microsoft.com/office/powerpoint/2010/main" val="2185188865"/>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363537"/>
                </a:solidFill>
                <a:latin typeface="Times New Roman" panose="02020603050405020304" pitchFamily="18" charset="0"/>
                <a:cs typeface="Times New Roman" panose="02020603050405020304" pitchFamily="18" charset="0"/>
              </a:rPr>
              <a:t>Areas of Concern</a:t>
            </a:r>
            <a:endParaRPr lang="en-US" dirty="0">
              <a:solidFill>
                <a:srgbClr val="363537"/>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a:t>Non-Conforming Use Due to </a:t>
            </a:r>
            <a:r>
              <a:rPr lang="en-US" dirty="0" smtClean="0"/>
              <a:t>Taking</a:t>
            </a:r>
            <a:endParaRPr lang="en-US" dirty="0"/>
          </a:p>
          <a:p>
            <a:r>
              <a:rPr lang="en-US" dirty="0"/>
              <a:t>Impact to the </a:t>
            </a:r>
            <a:r>
              <a:rPr lang="en-US" dirty="0" smtClean="0"/>
              <a:t>Going-Concern</a:t>
            </a:r>
          </a:p>
          <a:p>
            <a:r>
              <a:rPr lang="en-US" dirty="0"/>
              <a:t>Project Impacts Result in Full </a:t>
            </a:r>
            <a:r>
              <a:rPr lang="en-US" dirty="0" smtClean="0"/>
              <a:t>Taking</a:t>
            </a:r>
          </a:p>
          <a:p>
            <a:r>
              <a:rPr lang="en-US" dirty="0"/>
              <a:t>Zones of Value</a:t>
            </a:r>
          </a:p>
          <a:p>
            <a:pPr marL="0" indent="0">
              <a:buNone/>
            </a:pPr>
            <a:endParaRPr lang="en-US" dirty="0" smtClean="0"/>
          </a:p>
          <a:p>
            <a:endParaRPr lang="en-US" dirty="0"/>
          </a:p>
        </p:txBody>
      </p:sp>
      <p:sp>
        <p:nvSpPr>
          <p:cNvPr id="4" name="Slide Number Placeholder 3"/>
          <p:cNvSpPr>
            <a:spLocks noGrp="1"/>
          </p:cNvSpPr>
          <p:nvPr>
            <p:ph type="sldNum" sz="quarter" idx="12"/>
          </p:nvPr>
        </p:nvSpPr>
        <p:spPr/>
        <p:txBody>
          <a:bodyPr/>
          <a:lstStyle/>
          <a:p>
            <a:fld id="{C4B6C0E7-0A92-40ED-AFC7-B5A9611F4F8E}" type="slidenum">
              <a:rPr lang="en-US" smtClean="0"/>
              <a:t>42</a:t>
            </a:fld>
            <a:endParaRPr lang="en-US" dirty="0"/>
          </a:p>
        </p:txBody>
      </p:sp>
    </p:spTree>
    <p:extLst>
      <p:ext uri="{BB962C8B-B14F-4D97-AF65-F5344CB8AC3E}">
        <p14:creationId xmlns:p14="http://schemas.microsoft.com/office/powerpoint/2010/main" val="13825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44331" y="6356350"/>
            <a:ext cx="2743200" cy="365125"/>
          </a:xfrm>
        </p:spPr>
        <p:txBody>
          <a:bodyPr/>
          <a:lstStyle/>
          <a:p>
            <a:fld id="{C4B6C0E7-0A92-40ED-AFC7-B5A9611F4F8E}" type="slidenum">
              <a:rPr lang="en-US" smtClean="0"/>
              <a:t>43</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042" y="1837205"/>
            <a:ext cx="7915175" cy="4000500"/>
          </a:xfrm>
          <a:prstGeom prst="rect">
            <a:avLst/>
          </a:prstGeom>
        </p:spPr>
      </p:pic>
      <p:sp>
        <p:nvSpPr>
          <p:cNvPr id="10" name="Title 1"/>
          <p:cNvSpPr txBox="1">
            <a:spLocks/>
          </p:cNvSpPr>
          <p:nvPr/>
        </p:nvSpPr>
        <p:spPr>
          <a:xfrm>
            <a:off x="752214" y="267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363537"/>
                </a:solidFill>
                <a:latin typeface="Times New Roman" panose="02020603050405020304" pitchFamily="18" charset="0"/>
                <a:cs typeface="Times New Roman" panose="02020603050405020304" pitchFamily="18" charset="0"/>
              </a:rPr>
              <a:t>Valuation Methodology</a:t>
            </a:r>
            <a:endParaRPr lang="en-US" sz="4800" dirty="0">
              <a:solidFill>
                <a:srgbClr val="363537"/>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740540" y="1396182"/>
            <a:ext cx="7416802"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PROJECT EXAMPLE 5</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0465653"/>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363537"/>
                </a:solidFill>
                <a:latin typeface="Times New Roman" panose="02020603050405020304" pitchFamily="18" charset="0"/>
                <a:cs typeface="Times New Roman" panose="02020603050405020304" pitchFamily="18" charset="0"/>
              </a:rPr>
              <a:t>Areas of Concern</a:t>
            </a:r>
            <a:endParaRPr lang="en-US" dirty="0">
              <a:solidFill>
                <a:srgbClr val="363537"/>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a:t>Non-Conforming Use Due to Project</a:t>
            </a:r>
          </a:p>
          <a:p>
            <a:r>
              <a:rPr lang="en-US" dirty="0"/>
              <a:t>Impact to the </a:t>
            </a:r>
            <a:r>
              <a:rPr lang="en-US" dirty="0" smtClean="0"/>
              <a:t>Going-Concern</a:t>
            </a:r>
          </a:p>
          <a:p>
            <a:r>
              <a:rPr lang="en-US" dirty="0"/>
              <a:t>Project Impacts Result in Full </a:t>
            </a:r>
            <a:r>
              <a:rPr lang="en-US" dirty="0" smtClean="0"/>
              <a:t>Taking</a:t>
            </a:r>
          </a:p>
          <a:p>
            <a:r>
              <a:rPr lang="en-US" dirty="0"/>
              <a:t>Zones of </a:t>
            </a:r>
            <a:r>
              <a:rPr lang="en-US" dirty="0" smtClean="0"/>
              <a:t>Value</a:t>
            </a:r>
          </a:p>
          <a:p>
            <a:r>
              <a:rPr lang="en-US" dirty="0" smtClean="0"/>
              <a:t>Valuing Land Only on Improved Property</a:t>
            </a:r>
          </a:p>
          <a:p>
            <a:r>
              <a:rPr lang="en-US" dirty="0" smtClean="0"/>
              <a:t>Consistent Use</a:t>
            </a:r>
          </a:p>
          <a:p>
            <a:r>
              <a:rPr lang="en-US" dirty="0" smtClean="0"/>
              <a:t>Unsubstantiated Highest and Best Use</a:t>
            </a:r>
            <a:endParaRPr lang="en-US" dirty="0"/>
          </a:p>
        </p:txBody>
      </p:sp>
      <p:sp>
        <p:nvSpPr>
          <p:cNvPr id="4" name="Slide Number Placeholder 3"/>
          <p:cNvSpPr>
            <a:spLocks noGrp="1"/>
          </p:cNvSpPr>
          <p:nvPr>
            <p:ph type="sldNum" sz="quarter" idx="12"/>
          </p:nvPr>
        </p:nvSpPr>
        <p:spPr/>
        <p:txBody>
          <a:bodyPr/>
          <a:lstStyle/>
          <a:p>
            <a:fld id="{C4B6C0E7-0A92-40ED-AFC7-B5A9611F4F8E}" type="slidenum">
              <a:rPr lang="en-US" smtClean="0"/>
              <a:t>44</a:t>
            </a:fld>
            <a:endParaRPr lang="en-US" dirty="0"/>
          </a:p>
        </p:txBody>
      </p:sp>
    </p:spTree>
    <p:extLst>
      <p:ext uri="{BB962C8B-B14F-4D97-AF65-F5344CB8AC3E}">
        <p14:creationId xmlns:p14="http://schemas.microsoft.com/office/powerpoint/2010/main" val="408734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4B6C0E7-0A92-40ED-AFC7-B5A9611F4F8E}" type="slidenum">
              <a:rPr lang="en-US" smtClean="0"/>
              <a:t>45</a:t>
            </a:fld>
            <a:endParaRPr lang="en-US" dirty="0"/>
          </a:p>
        </p:txBody>
      </p:sp>
      <p:sp>
        <p:nvSpPr>
          <p:cNvPr id="9" name="Title 1"/>
          <p:cNvSpPr txBox="1">
            <a:spLocks/>
          </p:cNvSpPr>
          <p:nvPr/>
        </p:nvSpPr>
        <p:spPr>
          <a:xfrm>
            <a:off x="752214" y="267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363537"/>
                </a:solidFill>
                <a:latin typeface="Times New Roman" panose="02020603050405020304" pitchFamily="18" charset="0"/>
                <a:cs typeface="Times New Roman" panose="02020603050405020304" pitchFamily="18" charset="0"/>
              </a:rPr>
              <a:t>Questions?</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9925013"/>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Footer Placeholder 3"/>
          <p:cNvSpPr>
            <a:spLocks noGrp="1"/>
          </p:cNvSpPr>
          <p:nvPr>
            <p:ph type="ftr" sz="quarter" idx="4294967295"/>
          </p:nvPr>
        </p:nvSpPr>
        <p:spPr>
          <a:xfrm>
            <a:off x="4038600" y="6356350"/>
            <a:ext cx="4114800" cy="365125"/>
          </a:xfrm>
          <a:prstGeom prst="rect">
            <a:avLst/>
          </a:prstGeom>
        </p:spPr>
        <p:txBody>
          <a:bodyPr/>
          <a:lstStyle/>
          <a:p>
            <a:r>
              <a:rPr lang="en-US" dirty="0" smtClean="0"/>
              <a:t>IRWA Chapter 67 - 2019 Summer Seminar</a:t>
            </a:r>
            <a:endParaRPr lang="en-US" dirty="0"/>
          </a:p>
        </p:txBody>
      </p:sp>
      <p:sp>
        <p:nvSpPr>
          <p:cNvPr id="5" name="Slide Number Placeholder 4"/>
          <p:cNvSpPr>
            <a:spLocks noGrp="1"/>
          </p:cNvSpPr>
          <p:nvPr>
            <p:ph type="sldNum" sz="quarter" idx="12"/>
          </p:nvPr>
        </p:nvSpPr>
        <p:spPr/>
        <p:txBody>
          <a:bodyPr/>
          <a:lstStyle/>
          <a:p>
            <a:fld id="{C4B6C0E7-0A92-40ED-AFC7-B5A9611F4F8E}" type="slidenum">
              <a:rPr lang="en-US" smtClean="0"/>
              <a:t>46</a:t>
            </a:fld>
            <a:endParaRPr lang="en-US" dirty="0"/>
          </a:p>
        </p:txBody>
      </p:sp>
      <p:pic>
        <p:nvPicPr>
          <p:cNvPr id="9" name="Content Placeholder 8"/>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7625"/>
          <a:stretch/>
        </p:blipFill>
        <p:spPr>
          <a:xfrm>
            <a:off x="0" y="3"/>
            <a:ext cx="12260744" cy="6857997"/>
          </a:xfrm>
        </p:spPr>
      </p:pic>
    </p:spTree>
    <p:extLst>
      <p:ext uri="{BB962C8B-B14F-4D97-AF65-F5344CB8AC3E}">
        <p14:creationId xmlns:p14="http://schemas.microsoft.com/office/powerpoint/2010/main" val="2728817383"/>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1663" y="2506782"/>
            <a:ext cx="10205627" cy="3112804"/>
          </a:xfrm>
        </p:spPr>
        <p:txBody>
          <a:bodyPr>
            <a:normAutofit fontScale="92500" lnSpcReduction="10000"/>
          </a:bodyPr>
          <a:lstStyle/>
          <a:p>
            <a:pPr marL="0" indent="0">
              <a:buNone/>
            </a:pPr>
            <a:r>
              <a:rPr lang="en-US" sz="2400" dirty="0">
                <a:solidFill>
                  <a:schemeClr val="tx1">
                    <a:lumMod val="95000"/>
                    <a:lumOff val="5000"/>
                  </a:schemeClr>
                </a:solidFill>
                <a:latin typeface="Arial" panose="020B0604020202020204" pitchFamily="34" charset="0"/>
                <a:cs typeface="Arial" panose="020B0604020202020204" pitchFamily="34" charset="0"/>
              </a:rPr>
              <a:t>Section 1263.320 of the California Code of </a:t>
            </a:r>
            <a:r>
              <a:rPr lang="en-US" sz="2400" dirty="0" smtClean="0">
                <a:solidFill>
                  <a:schemeClr val="tx1">
                    <a:lumMod val="95000"/>
                    <a:lumOff val="5000"/>
                  </a:schemeClr>
                </a:solidFill>
                <a:latin typeface="Arial" panose="020B0604020202020204" pitchFamily="34" charset="0"/>
                <a:cs typeface="Arial" panose="020B0604020202020204" pitchFamily="34" charset="0"/>
              </a:rPr>
              <a:t>Civil Procedure:</a:t>
            </a:r>
          </a:p>
          <a:p>
            <a:pPr indent="0">
              <a:buNone/>
            </a:pPr>
            <a:r>
              <a:rPr lang="en-US" sz="2200" dirty="0" smtClean="0">
                <a:solidFill>
                  <a:schemeClr val="tx1">
                    <a:lumMod val="95000"/>
                    <a:lumOff val="5000"/>
                  </a:schemeClr>
                </a:solidFill>
                <a:latin typeface="Arial" panose="020B0604020202020204" pitchFamily="34" charset="0"/>
                <a:cs typeface="Arial" panose="020B0604020202020204" pitchFamily="34" charset="0"/>
              </a:rPr>
              <a:t>“(</a:t>
            </a:r>
            <a:r>
              <a:rPr lang="en-US" sz="2200" dirty="0">
                <a:solidFill>
                  <a:schemeClr val="tx1">
                    <a:lumMod val="95000"/>
                    <a:lumOff val="5000"/>
                  </a:schemeClr>
                </a:solidFill>
                <a:latin typeface="Arial" panose="020B0604020202020204" pitchFamily="34" charset="0"/>
                <a:cs typeface="Arial" panose="020B0604020202020204" pitchFamily="34" charset="0"/>
              </a:rPr>
              <a:t>a) The fair market value of the property taken is the </a:t>
            </a:r>
            <a:r>
              <a:rPr lang="en-US" sz="2200" u="sng" dirty="0">
                <a:solidFill>
                  <a:schemeClr val="tx1">
                    <a:lumMod val="95000"/>
                    <a:lumOff val="5000"/>
                  </a:schemeClr>
                </a:solidFill>
                <a:latin typeface="Arial" panose="020B0604020202020204" pitchFamily="34" charset="0"/>
                <a:cs typeface="Arial" panose="020B0604020202020204" pitchFamily="34" charset="0"/>
              </a:rPr>
              <a:t>highest price</a:t>
            </a:r>
            <a:r>
              <a:rPr lang="en-US" sz="2200" dirty="0">
                <a:solidFill>
                  <a:schemeClr val="tx1">
                    <a:lumMod val="95000"/>
                    <a:lumOff val="5000"/>
                  </a:schemeClr>
                </a:solidFill>
                <a:latin typeface="Arial" panose="020B0604020202020204" pitchFamily="34" charset="0"/>
                <a:cs typeface="Arial" panose="020B0604020202020204" pitchFamily="34" charset="0"/>
              </a:rPr>
              <a:t> on the date of valuation that would be </a:t>
            </a:r>
            <a:r>
              <a:rPr lang="en-US" sz="2200" dirty="0" smtClean="0">
                <a:solidFill>
                  <a:schemeClr val="tx1">
                    <a:lumMod val="95000"/>
                    <a:lumOff val="5000"/>
                  </a:schemeClr>
                </a:solidFill>
                <a:latin typeface="Arial" panose="020B0604020202020204" pitchFamily="34" charset="0"/>
                <a:cs typeface="Arial" panose="020B0604020202020204" pitchFamily="34" charset="0"/>
              </a:rPr>
              <a:t>agreed to </a:t>
            </a:r>
            <a:r>
              <a:rPr lang="en-US" sz="2200" dirty="0">
                <a:solidFill>
                  <a:schemeClr val="tx1">
                    <a:lumMod val="95000"/>
                    <a:lumOff val="5000"/>
                  </a:schemeClr>
                </a:solidFill>
                <a:latin typeface="Arial" panose="020B0604020202020204" pitchFamily="34" charset="0"/>
                <a:cs typeface="Arial" panose="020B0604020202020204" pitchFamily="34" charset="0"/>
              </a:rPr>
              <a:t>by a seller, being willing to sell but under no particular or urgent necessity for so doing, nor obliged to </a:t>
            </a:r>
            <a:r>
              <a:rPr lang="en-US" sz="2200" dirty="0" smtClean="0">
                <a:solidFill>
                  <a:schemeClr val="tx1">
                    <a:lumMod val="95000"/>
                    <a:lumOff val="5000"/>
                  </a:schemeClr>
                </a:solidFill>
                <a:latin typeface="Arial" panose="020B0604020202020204" pitchFamily="34" charset="0"/>
                <a:cs typeface="Arial" panose="020B0604020202020204" pitchFamily="34" charset="0"/>
              </a:rPr>
              <a:t>sell, and </a:t>
            </a:r>
            <a:r>
              <a:rPr lang="en-US" sz="2200" dirty="0">
                <a:solidFill>
                  <a:schemeClr val="tx1">
                    <a:lumMod val="95000"/>
                    <a:lumOff val="5000"/>
                  </a:schemeClr>
                </a:solidFill>
                <a:latin typeface="Arial" panose="020B0604020202020204" pitchFamily="34" charset="0"/>
                <a:cs typeface="Arial" panose="020B0604020202020204" pitchFamily="34" charset="0"/>
              </a:rPr>
              <a:t>a buyer, being ready, willing and able to buy but under no particular necessity for so doing, each </a:t>
            </a:r>
            <a:r>
              <a:rPr lang="en-US" sz="2200" dirty="0" smtClean="0">
                <a:solidFill>
                  <a:schemeClr val="tx1">
                    <a:lumMod val="95000"/>
                    <a:lumOff val="5000"/>
                  </a:schemeClr>
                </a:solidFill>
                <a:latin typeface="Arial" panose="020B0604020202020204" pitchFamily="34" charset="0"/>
                <a:cs typeface="Arial" panose="020B0604020202020204" pitchFamily="34" charset="0"/>
              </a:rPr>
              <a:t>dealing with </a:t>
            </a:r>
            <a:r>
              <a:rPr lang="en-US" sz="2200" dirty="0">
                <a:solidFill>
                  <a:schemeClr val="tx1">
                    <a:lumMod val="95000"/>
                    <a:lumOff val="5000"/>
                  </a:schemeClr>
                </a:solidFill>
                <a:latin typeface="Arial" panose="020B0604020202020204" pitchFamily="34" charset="0"/>
                <a:cs typeface="Arial" panose="020B0604020202020204" pitchFamily="34" charset="0"/>
              </a:rPr>
              <a:t>the other with full knowledge of all the uses and purposes for which the property is reasonably </a:t>
            </a:r>
            <a:r>
              <a:rPr lang="en-US" sz="2200" dirty="0" smtClean="0">
                <a:solidFill>
                  <a:schemeClr val="tx1">
                    <a:lumMod val="95000"/>
                    <a:lumOff val="5000"/>
                  </a:schemeClr>
                </a:solidFill>
                <a:latin typeface="Arial" panose="020B0604020202020204" pitchFamily="34" charset="0"/>
                <a:cs typeface="Arial" panose="020B0604020202020204" pitchFamily="34" charset="0"/>
              </a:rPr>
              <a:t>adaptable and </a:t>
            </a:r>
            <a:r>
              <a:rPr lang="en-US" sz="2200" dirty="0">
                <a:solidFill>
                  <a:schemeClr val="tx1">
                    <a:lumMod val="95000"/>
                    <a:lumOff val="5000"/>
                  </a:schemeClr>
                </a:solidFill>
                <a:latin typeface="Arial" panose="020B0604020202020204" pitchFamily="34" charset="0"/>
                <a:cs typeface="Arial" panose="020B0604020202020204" pitchFamily="34" charset="0"/>
              </a:rPr>
              <a:t>available</a:t>
            </a:r>
            <a:r>
              <a:rPr lang="en-US" sz="2200" dirty="0" smtClean="0">
                <a:solidFill>
                  <a:schemeClr val="tx1">
                    <a:lumMod val="95000"/>
                    <a:lumOff val="5000"/>
                  </a:schemeClr>
                </a:solidFill>
                <a:latin typeface="Arial" panose="020B0604020202020204" pitchFamily="34" charset="0"/>
                <a:cs typeface="Arial" panose="020B0604020202020204" pitchFamily="34" charset="0"/>
              </a:rPr>
              <a:t>.”</a:t>
            </a:r>
          </a:p>
          <a:p>
            <a:pPr indent="0">
              <a:buNone/>
            </a:pPr>
            <a:r>
              <a:rPr lang="en-US" sz="2200" dirty="0">
                <a:solidFill>
                  <a:schemeClr val="tx1">
                    <a:lumMod val="95000"/>
                    <a:lumOff val="5000"/>
                  </a:schemeClr>
                </a:solidFill>
                <a:latin typeface="Arial" panose="020B0604020202020204" pitchFamily="34" charset="0"/>
                <a:cs typeface="Arial" panose="020B0604020202020204" pitchFamily="34" charset="0"/>
              </a:rPr>
              <a:t>(b) The fair market value of property taken for which there is no relevant, comparable market is its value on the date of valuation as determined by any method of valuation that is just and equitable</a:t>
            </a:r>
            <a:r>
              <a:rPr lang="en-US" sz="2200" dirty="0" smtClean="0">
                <a:solidFill>
                  <a:schemeClr val="tx1">
                    <a:lumMod val="95000"/>
                    <a:lumOff val="5000"/>
                  </a:schemeClr>
                </a:solidFill>
                <a:latin typeface="Arial" panose="020B0604020202020204" pitchFamily="34" charset="0"/>
                <a:cs typeface="Arial" panose="020B0604020202020204" pitchFamily="34" charset="0"/>
              </a:rPr>
              <a:t>.”</a:t>
            </a:r>
            <a:endParaRPr lang="en-US" sz="22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a:xfrm>
            <a:off x="9196528" y="6356350"/>
            <a:ext cx="2743200" cy="365125"/>
          </a:xfrm>
        </p:spPr>
        <p:txBody>
          <a:bodyPr/>
          <a:lstStyle/>
          <a:p>
            <a:fld id="{C4B6C0E7-0A92-40ED-AFC7-B5A9611F4F8E}" type="slidenum">
              <a:rPr lang="en-US" smtClean="0"/>
              <a:t>5</a:t>
            </a:fld>
            <a:endParaRPr lang="en-US" dirty="0"/>
          </a:p>
        </p:txBody>
      </p:sp>
      <p:sp>
        <p:nvSpPr>
          <p:cNvPr id="7" name="TextBox 6"/>
          <p:cNvSpPr txBox="1"/>
          <p:nvPr/>
        </p:nvSpPr>
        <p:spPr>
          <a:xfrm>
            <a:off x="722784" y="1798133"/>
            <a:ext cx="8678664"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DEFINITIONS OF MARKET VALUE</a:t>
            </a:r>
            <a:endParaRPr lang="en-US" sz="2400" b="1" dirty="0">
              <a:latin typeface="Arial" panose="020B0604020202020204" pitchFamily="34" charset="0"/>
              <a:cs typeface="Arial" panose="020B0604020202020204" pitchFamily="34" charset="0"/>
            </a:endParaRPr>
          </a:p>
        </p:txBody>
      </p:sp>
      <p:sp>
        <p:nvSpPr>
          <p:cNvPr id="11" name="Title 1"/>
          <p:cNvSpPr txBox="1">
            <a:spLocks/>
          </p:cNvSpPr>
          <p:nvPr/>
        </p:nvSpPr>
        <p:spPr>
          <a:xfrm>
            <a:off x="740547" y="23194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363537"/>
                </a:solidFill>
                <a:latin typeface="Times New Roman" panose="02020603050405020304" pitchFamily="18" charset="0"/>
                <a:cs typeface="Times New Roman" panose="02020603050405020304" pitchFamily="18" charset="0"/>
              </a:rPr>
              <a:t>Regulations &amp; Guidelines</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189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21" y="249716"/>
            <a:ext cx="10515600" cy="1325563"/>
          </a:xfrm>
        </p:spPr>
        <p:txBody>
          <a:bodyPr>
            <a:normAutofit/>
          </a:bodyPr>
          <a:lstStyle/>
          <a:p>
            <a:r>
              <a:rPr lang="en-US" sz="4800" b="1" dirty="0" smtClean="0">
                <a:solidFill>
                  <a:srgbClr val="363537"/>
                </a:solidFill>
                <a:latin typeface="Times New Roman" panose="02020603050405020304" pitchFamily="18" charset="0"/>
                <a:cs typeface="Times New Roman" panose="02020603050405020304" pitchFamily="18" charset="0"/>
              </a:rPr>
              <a:t>Regulations </a:t>
            </a:r>
            <a:r>
              <a:rPr lang="en-US" sz="4800" b="1" dirty="0">
                <a:solidFill>
                  <a:srgbClr val="363537"/>
                </a:solidFill>
                <a:latin typeface="Times New Roman" panose="02020603050405020304" pitchFamily="18" charset="0"/>
                <a:cs typeface="Times New Roman" panose="02020603050405020304" pitchFamily="18" charset="0"/>
              </a:rPr>
              <a:t>&amp; Guidelines</a:t>
            </a:r>
            <a:endParaRPr lang="en-US" sz="4800" dirty="0">
              <a:solidFill>
                <a:srgbClr val="363537"/>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749425" y="2515647"/>
            <a:ext cx="10346267" cy="2553502"/>
          </a:xfrm>
        </p:spPr>
        <p:txBody>
          <a:bodyPr>
            <a:normAutofit/>
          </a:bodyPr>
          <a:lstStyle/>
          <a:p>
            <a:pPr marL="0" indent="0">
              <a:buNone/>
            </a:pPr>
            <a:r>
              <a:rPr lang="en-US" sz="2400" dirty="0">
                <a:solidFill>
                  <a:srgbClr val="363537"/>
                </a:solidFill>
                <a:latin typeface="Arial" panose="020B0604020202020204" pitchFamily="34" charset="0"/>
                <a:cs typeface="Arial" panose="020B0604020202020204" pitchFamily="34" charset="0"/>
              </a:rPr>
              <a:t>Office of the </a:t>
            </a:r>
            <a:r>
              <a:rPr lang="en-US" sz="2400" dirty="0">
                <a:solidFill>
                  <a:schemeClr val="tx1">
                    <a:lumMod val="95000"/>
                    <a:lumOff val="5000"/>
                  </a:schemeClr>
                </a:solidFill>
                <a:latin typeface="Arial" panose="020B0604020202020204" pitchFamily="34" charset="0"/>
                <a:cs typeface="Arial" panose="020B0604020202020204" pitchFamily="34" charset="0"/>
              </a:rPr>
              <a:t>Comptroller of the Currency under 12 CFR, Part 34, Subpart C-Appraisals, 34.42 Definitions </a:t>
            </a:r>
            <a:r>
              <a:rPr lang="en-US" sz="2400" dirty="0" smtClean="0">
                <a:solidFill>
                  <a:schemeClr val="tx1">
                    <a:lumMod val="95000"/>
                    <a:lumOff val="5000"/>
                  </a:schemeClr>
                </a:solidFill>
                <a:latin typeface="Arial" panose="020B0604020202020204" pitchFamily="34" charset="0"/>
                <a:cs typeface="Arial" panose="020B0604020202020204" pitchFamily="34" charset="0"/>
              </a:rPr>
              <a:t>[h]:</a:t>
            </a:r>
          </a:p>
          <a:p>
            <a:pPr indent="0">
              <a:buNone/>
            </a:pPr>
            <a:r>
              <a:rPr lang="en-US" sz="2200" dirty="0" smtClean="0">
                <a:solidFill>
                  <a:schemeClr val="tx1">
                    <a:lumMod val="95000"/>
                    <a:lumOff val="5000"/>
                  </a:schemeClr>
                </a:solidFill>
                <a:latin typeface="Arial" panose="020B0604020202020204" pitchFamily="34" charset="0"/>
                <a:cs typeface="Arial" panose="020B0604020202020204" pitchFamily="34" charset="0"/>
              </a:rPr>
              <a:t>“Market </a:t>
            </a:r>
            <a:r>
              <a:rPr lang="en-US" sz="2200" dirty="0">
                <a:solidFill>
                  <a:schemeClr val="tx1">
                    <a:lumMod val="95000"/>
                    <a:lumOff val="5000"/>
                  </a:schemeClr>
                </a:solidFill>
                <a:latin typeface="Arial" panose="020B0604020202020204" pitchFamily="34" charset="0"/>
                <a:cs typeface="Arial" panose="020B0604020202020204" pitchFamily="34" charset="0"/>
              </a:rPr>
              <a:t>value means the </a:t>
            </a:r>
            <a:r>
              <a:rPr lang="en-US" sz="2200" u="sng" dirty="0">
                <a:solidFill>
                  <a:schemeClr val="tx1">
                    <a:lumMod val="95000"/>
                    <a:lumOff val="5000"/>
                  </a:schemeClr>
                </a:solidFill>
                <a:latin typeface="Arial" panose="020B0604020202020204" pitchFamily="34" charset="0"/>
                <a:cs typeface="Arial" panose="020B0604020202020204" pitchFamily="34" charset="0"/>
              </a:rPr>
              <a:t>most probable price </a:t>
            </a:r>
            <a:r>
              <a:rPr lang="en-US" sz="2200" dirty="0">
                <a:solidFill>
                  <a:schemeClr val="tx1">
                    <a:lumMod val="95000"/>
                    <a:lumOff val="5000"/>
                  </a:schemeClr>
                </a:solidFill>
                <a:latin typeface="Arial" panose="020B0604020202020204" pitchFamily="34" charset="0"/>
                <a:cs typeface="Arial" panose="020B0604020202020204" pitchFamily="34" charset="0"/>
              </a:rPr>
              <a:t>which a property should bring in a competitive and open market under all conditions requisite to a fair sale, the buyer and seller each acting prudently and knowledgeably, and assuming the price is not affected by undue </a:t>
            </a:r>
            <a:r>
              <a:rPr lang="en-US" sz="2200" dirty="0" smtClean="0">
                <a:solidFill>
                  <a:schemeClr val="tx1">
                    <a:lumMod val="95000"/>
                    <a:lumOff val="5000"/>
                  </a:schemeClr>
                </a:solidFill>
                <a:latin typeface="Arial" panose="020B0604020202020204" pitchFamily="34" charset="0"/>
                <a:cs typeface="Arial" panose="020B0604020202020204" pitchFamily="34" charset="0"/>
              </a:rPr>
              <a:t>stimulus…</a:t>
            </a:r>
            <a:endParaRPr lang="en-US" sz="22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a:xfrm>
            <a:off x="9232035" y="6356350"/>
            <a:ext cx="2743200" cy="365125"/>
          </a:xfrm>
        </p:spPr>
        <p:txBody>
          <a:bodyPr/>
          <a:lstStyle/>
          <a:p>
            <a:fld id="{C4B6C0E7-0A92-40ED-AFC7-B5A9611F4F8E}" type="slidenum">
              <a:rPr lang="en-US" smtClean="0"/>
              <a:t>6</a:t>
            </a:fld>
            <a:endParaRPr lang="en-US" dirty="0"/>
          </a:p>
        </p:txBody>
      </p:sp>
      <p:sp>
        <p:nvSpPr>
          <p:cNvPr id="7" name="TextBox 6"/>
          <p:cNvSpPr txBox="1"/>
          <p:nvPr/>
        </p:nvSpPr>
        <p:spPr>
          <a:xfrm>
            <a:off x="731663" y="1798123"/>
            <a:ext cx="7205134"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DEFINITIONS OF MARKET VALUE (CONTINUED)</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7691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1663" y="2527785"/>
            <a:ext cx="10660238" cy="4293472"/>
          </a:xfrm>
        </p:spPr>
        <p:txBody>
          <a:bodyPr>
            <a:noAutofit/>
          </a:bodyPr>
          <a:lstStyle/>
          <a:p>
            <a:pPr marL="0" indent="0">
              <a:buNone/>
            </a:pPr>
            <a:r>
              <a:rPr lang="en-US" sz="2200" dirty="0" smtClean="0">
                <a:solidFill>
                  <a:schemeClr val="tx1">
                    <a:lumMod val="95000"/>
                    <a:lumOff val="5000"/>
                  </a:schemeClr>
                </a:solidFill>
                <a:latin typeface="Arial" panose="020B0604020202020204" pitchFamily="34" charset="0"/>
                <a:cs typeface="Arial" panose="020B0604020202020204" pitchFamily="34" charset="0"/>
              </a:rPr>
              <a:t>…Implicit </a:t>
            </a:r>
            <a:r>
              <a:rPr lang="en-US" sz="2200" dirty="0">
                <a:solidFill>
                  <a:schemeClr val="tx1">
                    <a:lumMod val="95000"/>
                    <a:lumOff val="5000"/>
                  </a:schemeClr>
                </a:solidFill>
                <a:latin typeface="Arial" panose="020B0604020202020204" pitchFamily="34" charset="0"/>
                <a:cs typeface="Arial" panose="020B0604020202020204" pitchFamily="34" charset="0"/>
              </a:rPr>
              <a:t>in this definition is the consummation of a sale as of </a:t>
            </a:r>
            <a:r>
              <a:rPr lang="en-US" sz="2200" dirty="0" smtClean="0">
                <a:solidFill>
                  <a:schemeClr val="tx1">
                    <a:lumMod val="95000"/>
                    <a:lumOff val="5000"/>
                  </a:schemeClr>
                </a:solidFill>
                <a:latin typeface="Arial" panose="020B0604020202020204" pitchFamily="34" charset="0"/>
                <a:cs typeface="Arial" panose="020B0604020202020204" pitchFamily="34" charset="0"/>
              </a:rPr>
              <a:t>a specified </a:t>
            </a:r>
            <a:r>
              <a:rPr lang="en-US" sz="2200" dirty="0">
                <a:solidFill>
                  <a:schemeClr val="tx1">
                    <a:lumMod val="95000"/>
                    <a:lumOff val="5000"/>
                  </a:schemeClr>
                </a:solidFill>
                <a:latin typeface="Arial" panose="020B0604020202020204" pitchFamily="34" charset="0"/>
                <a:cs typeface="Arial" panose="020B0604020202020204" pitchFamily="34" charset="0"/>
              </a:rPr>
              <a:t>date and the passing of title from seller to buyer under </a:t>
            </a:r>
            <a:r>
              <a:rPr lang="en-US" sz="2200" dirty="0" smtClean="0">
                <a:solidFill>
                  <a:schemeClr val="tx1">
                    <a:lumMod val="95000"/>
                    <a:lumOff val="5000"/>
                  </a:schemeClr>
                </a:solidFill>
                <a:latin typeface="Arial" panose="020B0604020202020204" pitchFamily="34" charset="0"/>
                <a:cs typeface="Arial" panose="020B0604020202020204" pitchFamily="34" charset="0"/>
              </a:rPr>
              <a:t>conditions whereby:</a:t>
            </a:r>
            <a:endParaRPr lang="en-US" sz="2200" dirty="0">
              <a:solidFill>
                <a:schemeClr val="tx1">
                  <a:lumMod val="95000"/>
                  <a:lumOff val="5000"/>
                </a:schemeClr>
              </a:solidFill>
              <a:latin typeface="Arial" panose="020B0604020202020204" pitchFamily="34" charset="0"/>
              <a:cs typeface="Arial" panose="020B0604020202020204" pitchFamily="34" charset="0"/>
            </a:endParaRPr>
          </a:p>
          <a:p>
            <a:pPr marL="461963" indent="-233363">
              <a:lnSpc>
                <a:spcPct val="100000"/>
              </a:lnSpc>
              <a:spcBef>
                <a:spcPts val="800"/>
              </a:spcBef>
              <a:buFont typeface="+mj-lt"/>
              <a:buAutoNum type="arabicPeriod"/>
            </a:pPr>
            <a:r>
              <a:rPr lang="en-US" sz="1800" dirty="0">
                <a:solidFill>
                  <a:schemeClr val="tx1">
                    <a:lumMod val="95000"/>
                    <a:lumOff val="5000"/>
                  </a:schemeClr>
                </a:solidFill>
                <a:latin typeface="Arial" panose="020B0604020202020204" pitchFamily="34" charset="0"/>
                <a:cs typeface="Arial" panose="020B0604020202020204" pitchFamily="34" charset="0"/>
              </a:rPr>
              <a:t>Buyer and seller are typically motivated;</a:t>
            </a:r>
          </a:p>
          <a:p>
            <a:pPr marL="461963" indent="-233363">
              <a:lnSpc>
                <a:spcPct val="100000"/>
              </a:lnSpc>
              <a:spcBef>
                <a:spcPts val="800"/>
              </a:spcBef>
              <a:buFont typeface="+mj-lt"/>
              <a:buAutoNum type="arabicPeriod"/>
            </a:pPr>
            <a:r>
              <a:rPr lang="en-US" sz="1800" dirty="0">
                <a:solidFill>
                  <a:schemeClr val="tx1">
                    <a:lumMod val="95000"/>
                    <a:lumOff val="5000"/>
                  </a:schemeClr>
                </a:solidFill>
                <a:latin typeface="Arial" panose="020B0604020202020204" pitchFamily="34" charset="0"/>
                <a:cs typeface="Arial" panose="020B0604020202020204" pitchFamily="34" charset="0"/>
              </a:rPr>
              <a:t>Both parties are well informed or well advised, and acting in what they consider their own best interests;</a:t>
            </a:r>
          </a:p>
          <a:p>
            <a:pPr marL="461963" indent="-233363">
              <a:lnSpc>
                <a:spcPct val="100000"/>
              </a:lnSpc>
              <a:spcBef>
                <a:spcPts val="800"/>
              </a:spcBef>
              <a:buFont typeface="+mj-lt"/>
              <a:buAutoNum type="arabicPeriod"/>
            </a:pPr>
            <a:r>
              <a:rPr lang="en-US" sz="1800" dirty="0">
                <a:solidFill>
                  <a:schemeClr val="tx1">
                    <a:lumMod val="95000"/>
                    <a:lumOff val="5000"/>
                  </a:schemeClr>
                </a:solidFill>
                <a:latin typeface="Arial" panose="020B0604020202020204" pitchFamily="34" charset="0"/>
                <a:cs typeface="Arial" panose="020B0604020202020204" pitchFamily="34" charset="0"/>
              </a:rPr>
              <a:t>A reasonable time is allowed for exposure in the open market;</a:t>
            </a:r>
          </a:p>
          <a:p>
            <a:pPr marL="461963" indent="-233363">
              <a:lnSpc>
                <a:spcPct val="100000"/>
              </a:lnSpc>
              <a:spcBef>
                <a:spcPts val="800"/>
              </a:spcBef>
              <a:buFont typeface="+mj-lt"/>
              <a:buAutoNum type="arabicPeriod"/>
            </a:pPr>
            <a:r>
              <a:rPr lang="en-US" sz="1800" dirty="0">
                <a:solidFill>
                  <a:schemeClr val="tx1">
                    <a:lumMod val="95000"/>
                    <a:lumOff val="5000"/>
                  </a:schemeClr>
                </a:solidFill>
                <a:latin typeface="Arial" panose="020B0604020202020204" pitchFamily="34" charset="0"/>
                <a:cs typeface="Arial" panose="020B0604020202020204" pitchFamily="34" charset="0"/>
              </a:rPr>
              <a:t>Payment is made in terms of cash in U.S. dollars or in terms of financial arrangements comparable thereto; and</a:t>
            </a:r>
          </a:p>
          <a:p>
            <a:pPr marL="461963" indent="-233363">
              <a:lnSpc>
                <a:spcPct val="100000"/>
              </a:lnSpc>
              <a:spcBef>
                <a:spcPts val="800"/>
              </a:spcBef>
              <a:buFont typeface="+mj-lt"/>
              <a:buAutoNum type="arabicPeriod"/>
            </a:pPr>
            <a:r>
              <a:rPr lang="en-US" sz="1800" dirty="0">
                <a:solidFill>
                  <a:schemeClr val="tx1">
                    <a:lumMod val="95000"/>
                    <a:lumOff val="5000"/>
                  </a:schemeClr>
                </a:solidFill>
                <a:latin typeface="Arial" panose="020B0604020202020204" pitchFamily="34" charset="0"/>
                <a:cs typeface="Arial" panose="020B0604020202020204" pitchFamily="34" charset="0"/>
              </a:rPr>
              <a:t>The price represents the normal consideration for the property sold unaffected by special or creative </a:t>
            </a:r>
            <a:r>
              <a:rPr lang="en-US" sz="1800" dirty="0" smtClean="0">
                <a:solidFill>
                  <a:schemeClr val="tx1">
                    <a:lumMod val="95000"/>
                    <a:lumOff val="5000"/>
                  </a:schemeClr>
                </a:solidFill>
                <a:latin typeface="Arial" panose="020B0604020202020204" pitchFamily="34" charset="0"/>
                <a:cs typeface="Arial" panose="020B0604020202020204" pitchFamily="34" charset="0"/>
              </a:rPr>
              <a:t>financing </a:t>
            </a:r>
            <a:r>
              <a:rPr lang="en-US" sz="1800" dirty="0">
                <a:solidFill>
                  <a:schemeClr val="tx1">
                    <a:lumMod val="95000"/>
                    <a:lumOff val="5000"/>
                  </a:schemeClr>
                </a:solidFill>
                <a:latin typeface="Arial" panose="020B0604020202020204" pitchFamily="34" charset="0"/>
                <a:cs typeface="Arial" panose="020B0604020202020204" pitchFamily="34" charset="0"/>
              </a:rPr>
              <a:t>or sales concessions granted by anyone associated with the sale</a:t>
            </a:r>
            <a:r>
              <a:rPr lang="en-US" sz="1800" dirty="0" smtClean="0">
                <a:solidFill>
                  <a:schemeClr val="tx1">
                    <a:lumMod val="95000"/>
                    <a:lumOff val="5000"/>
                  </a:schemeClr>
                </a:solidFill>
                <a:latin typeface="Arial" panose="020B0604020202020204" pitchFamily="34" charset="0"/>
                <a:cs typeface="Arial" panose="020B0604020202020204" pitchFamily="34" charset="0"/>
              </a:rPr>
              <a:t>.”</a:t>
            </a:r>
            <a:endParaRPr lang="en-US" sz="18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a:xfrm>
            <a:off x="9232035" y="6356350"/>
            <a:ext cx="2743200" cy="365125"/>
          </a:xfrm>
        </p:spPr>
        <p:txBody>
          <a:bodyPr/>
          <a:lstStyle/>
          <a:p>
            <a:fld id="{C4B6C0E7-0A92-40ED-AFC7-B5A9611F4F8E}" type="slidenum">
              <a:rPr lang="en-US" smtClean="0"/>
              <a:t>7</a:t>
            </a:fld>
            <a:endParaRPr lang="en-US" dirty="0"/>
          </a:p>
        </p:txBody>
      </p:sp>
      <p:sp>
        <p:nvSpPr>
          <p:cNvPr id="7" name="TextBox 6"/>
          <p:cNvSpPr txBox="1"/>
          <p:nvPr/>
        </p:nvSpPr>
        <p:spPr>
          <a:xfrm>
            <a:off x="731662" y="1890175"/>
            <a:ext cx="7416802"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DEFINITIONS OF MARKET VALUE (CONTINUED) </a:t>
            </a:r>
            <a:endParaRPr lang="en-US" sz="2400" b="1"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749421" y="249716"/>
            <a:ext cx="10515600" cy="1325563"/>
          </a:xfrm>
        </p:spPr>
        <p:txBody>
          <a:bodyPr>
            <a:normAutofit/>
          </a:bodyPr>
          <a:lstStyle/>
          <a:p>
            <a:r>
              <a:rPr lang="en-US" sz="4800" b="1" dirty="0" smtClean="0">
                <a:solidFill>
                  <a:srgbClr val="363537"/>
                </a:solidFill>
                <a:latin typeface="Times New Roman" panose="02020603050405020304" pitchFamily="18" charset="0"/>
                <a:cs typeface="Times New Roman" panose="02020603050405020304" pitchFamily="18" charset="0"/>
              </a:rPr>
              <a:t>Regulations </a:t>
            </a:r>
            <a:r>
              <a:rPr lang="en-US" sz="4800" b="1" dirty="0">
                <a:solidFill>
                  <a:srgbClr val="363537"/>
                </a:solidFill>
                <a:latin typeface="Times New Roman" panose="02020603050405020304" pitchFamily="18" charset="0"/>
                <a:cs typeface="Times New Roman" panose="02020603050405020304" pitchFamily="18" charset="0"/>
              </a:rPr>
              <a:t>&amp; Guidelines</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09444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1663" y="2304779"/>
            <a:ext cx="10346267" cy="3432400"/>
          </a:xfrm>
        </p:spPr>
        <p:txBody>
          <a:bodyPr>
            <a:noAutofit/>
          </a:bodyPr>
          <a:lstStyle/>
          <a:p>
            <a:pPr marL="0" lvl="0" indent="0">
              <a:buNone/>
            </a:pPr>
            <a:r>
              <a:rPr lang="en-US" sz="2400" dirty="0" smtClean="0">
                <a:solidFill>
                  <a:schemeClr val="tx1">
                    <a:lumMod val="95000"/>
                    <a:lumOff val="5000"/>
                  </a:schemeClr>
                </a:solidFill>
                <a:latin typeface="Arial" panose="020B0604020202020204" pitchFamily="34" charset="0"/>
                <a:cs typeface="Arial" panose="020B0604020202020204" pitchFamily="34" charset="0"/>
              </a:rPr>
              <a:t>Project Influence</a:t>
            </a:r>
          </a:p>
          <a:p>
            <a:pPr lvl="0"/>
            <a:r>
              <a:rPr lang="en-US" sz="2400" dirty="0" smtClean="0">
                <a:solidFill>
                  <a:schemeClr val="tx1">
                    <a:lumMod val="95000"/>
                    <a:lumOff val="5000"/>
                  </a:schemeClr>
                </a:solidFill>
                <a:latin typeface="Arial" panose="020B0604020202020204" pitchFamily="34" charset="0"/>
                <a:cs typeface="Arial" panose="020B0604020202020204" pitchFamily="34" charset="0"/>
              </a:rPr>
              <a:t>§1263.330: </a:t>
            </a:r>
            <a:r>
              <a:rPr lang="en-US" sz="2400" dirty="0">
                <a:solidFill>
                  <a:schemeClr val="tx1">
                    <a:lumMod val="95000"/>
                    <a:lumOff val="5000"/>
                  </a:schemeClr>
                </a:solidFill>
                <a:latin typeface="Arial" panose="020B0604020202020204" pitchFamily="34" charset="0"/>
                <a:cs typeface="Arial" panose="020B0604020202020204" pitchFamily="34" charset="0"/>
              </a:rPr>
              <a:t>The fair market value of the property taken shall not include any increase or decrease in the value of the property that is attributable to any of the following:</a:t>
            </a:r>
          </a:p>
          <a:p>
            <a:pPr marL="860425" lvl="0" indent="-398463">
              <a:buNone/>
            </a:pPr>
            <a:r>
              <a:rPr lang="en-US" sz="2200" dirty="0">
                <a:solidFill>
                  <a:schemeClr val="tx1">
                    <a:lumMod val="95000"/>
                    <a:lumOff val="5000"/>
                  </a:schemeClr>
                </a:solidFill>
                <a:latin typeface="Arial" panose="020B0604020202020204" pitchFamily="34" charset="0"/>
                <a:cs typeface="Arial" panose="020B0604020202020204" pitchFamily="34" charset="0"/>
              </a:rPr>
              <a:t>(a) The project for which the property is taken.</a:t>
            </a:r>
          </a:p>
          <a:p>
            <a:pPr marL="860425" lvl="0" indent="-398463">
              <a:buNone/>
            </a:pPr>
            <a:r>
              <a:rPr lang="en-US" sz="2200" dirty="0">
                <a:solidFill>
                  <a:schemeClr val="tx1">
                    <a:lumMod val="95000"/>
                    <a:lumOff val="5000"/>
                  </a:schemeClr>
                </a:solidFill>
                <a:latin typeface="Arial" panose="020B0604020202020204" pitchFamily="34" charset="0"/>
                <a:cs typeface="Arial" panose="020B0604020202020204" pitchFamily="34" charset="0"/>
              </a:rPr>
              <a:t>(b) The eminent domain proceeding in which the property is taken.</a:t>
            </a:r>
          </a:p>
          <a:p>
            <a:pPr marL="860425" lvl="0" indent="-398463">
              <a:buNone/>
            </a:pPr>
            <a:r>
              <a:rPr lang="en-US" sz="2200" dirty="0">
                <a:solidFill>
                  <a:schemeClr val="tx1">
                    <a:lumMod val="95000"/>
                    <a:lumOff val="5000"/>
                  </a:schemeClr>
                </a:solidFill>
                <a:latin typeface="Arial" panose="020B0604020202020204" pitchFamily="34" charset="0"/>
                <a:cs typeface="Arial" panose="020B0604020202020204" pitchFamily="34" charset="0"/>
              </a:rPr>
              <a:t>(c) Any preliminary actions of the plaintiff relating to the taking of </a:t>
            </a:r>
            <a:r>
              <a:rPr lang="en-US" sz="2200" dirty="0" smtClean="0">
                <a:solidFill>
                  <a:schemeClr val="tx1">
                    <a:lumMod val="95000"/>
                    <a:lumOff val="5000"/>
                  </a:schemeClr>
                </a:solidFill>
                <a:latin typeface="Arial" panose="020B0604020202020204" pitchFamily="34" charset="0"/>
                <a:cs typeface="Arial" panose="020B0604020202020204" pitchFamily="34" charset="0"/>
              </a:rPr>
              <a:t>the property.</a:t>
            </a:r>
          </a:p>
        </p:txBody>
      </p:sp>
      <p:sp>
        <p:nvSpPr>
          <p:cNvPr id="6" name="Slide Number Placeholder 5"/>
          <p:cNvSpPr>
            <a:spLocks noGrp="1"/>
          </p:cNvSpPr>
          <p:nvPr>
            <p:ph type="sldNum" sz="quarter" idx="12"/>
          </p:nvPr>
        </p:nvSpPr>
        <p:spPr>
          <a:xfrm>
            <a:off x="9240919" y="6356350"/>
            <a:ext cx="2743200" cy="365125"/>
          </a:xfrm>
        </p:spPr>
        <p:txBody>
          <a:bodyPr/>
          <a:lstStyle/>
          <a:p>
            <a:fld id="{C4B6C0E7-0A92-40ED-AFC7-B5A9611F4F8E}" type="slidenum">
              <a:rPr lang="en-US" smtClean="0"/>
              <a:t>8</a:t>
            </a:fld>
            <a:endParaRPr lang="en-US" dirty="0"/>
          </a:p>
        </p:txBody>
      </p:sp>
      <p:sp>
        <p:nvSpPr>
          <p:cNvPr id="7" name="TextBox 6"/>
          <p:cNvSpPr txBox="1"/>
          <p:nvPr/>
        </p:nvSpPr>
        <p:spPr>
          <a:xfrm>
            <a:off x="740540" y="1605023"/>
            <a:ext cx="7416802" cy="461665"/>
          </a:xfrm>
          <a:prstGeom prst="rect">
            <a:avLst/>
          </a:prstGeom>
          <a:noFill/>
        </p:spPr>
        <p:txBody>
          <a:bodyPr wrap="square" rtlCol="0">
            <a:spAutoFit/>
          </a:bodyPr>
          <a:lstStyle/>
          <a:p>
            <a:r>
              <a:rPr lang="en-US" sz="2400" b="1" dirty="0" smtClean="0">
                <a:solidFill>
                  <a:schemeClr val="tx1">
                    <a:lumMod val="95000"/>
                    <a:lumOff val="5000"/>
                  </a:schemeClr>
                </a:solidFill>
                <a:latin typeface="Arial" panose="020B0604020202020204" pitchFamily="34" charset="0"/>
                <a:cs typeface="Arial" panose="020B0604020202020204" pitchFamily="34" charset="0"/>
              </a:rPr>
              <a:t>TITLE 7 (EMINENT DOMAIN LAW) OF CCP </a:t>
            </a:r>
            <a:endParaRPr lang="en-US" sz="24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3" name="Title 1"/>
          <p:cNvSpPr txBox="1">
            <a:spLocks/>
          </p:cNvSpPr>
          <p:nvPr/>
        </p:nvSpPr>
        <p:spPr>
          <a:xfrm>
            <a:off x="749421" y="24971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363537"/>
                </a:solidFill>
                <a:latin typeface="Times New Roman" panose="02020603050405020304" pitchFamily="18" charset="0"/>
                <a:cs typeface="Times New Roman" panose="02020603050405020304" pitchFamily="18" charset="0"/>
              </a:rPr>
              <a:t>Regulations &amp; Guidelines</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6612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40541" y="2148677"/>
            <a:ext cx="10346267" cy="4293472"/>
          </a:xfrm>
        </p:spPr>
        <p:txBody>
          <a:bodyPr>
            <a:noAutofit/>
          </a:bodyPr>
          <a:lstStyle/>
          <a:p>
            <a:pPr marL="0" lvl="0" indent="0">
              <a:buNone/>
            </a:pPr>
            <a:r>
              <a:rPr lang="en-US" sz="2400" dirty="0" smtClean="0">
                <a:latin typeface="Arial" panose="020B0604020202020204" pitchFamily="34" charset="0"/>
                <a:cs typeface="Arial" panose="020B0604020202020204" pitchFamily="34" charset="0"/>
              </a:rPr>
              <a:t>Severance Damages and Project Benefits</a:t>
            </a:r>
          </a:p>
          <a:p>
            <a:pPr lvl="0"/>
            <a:r>
              <a:rPr lang="en-US" sz="1900" dirty="0" smtClean="0">
                <a:latin typeface="Arial" panose="020B0604020202020204" pitchFamily="34" charset="0"/>
                <a:cs typeface="Arial" panose="020B0604020202020204" pitchFamily="34" charset="0"/>
              </a:rPr>
              <a:t>§1263.410: (a) </a:t>
            </a:r>
            <a:r>
              <a:rPr lang="en-US" sz="1900" dirty="0">
                <a:latin typeface="Arial" panose="020B0604020202020204" pitchFamily="34" charset="0"/>
                <a:cs typeface="Arial" panose="020B0604020202020204" pitchFamily="34" charset="0"/>
              </a:rPr>
              <a:t>Where the property acquired is part of a larger parcel, in addition to the compensation awarded </a:t>
            </a:r>
            <a:r>
              <a:rPr lang="en-US" sz="1900" dirty="0" smtClean="0">
                <a:latin typeface="Arial" panose="020B0604020202020204" pitchFamily="34" charset="0"/>
                <a:cs typeface="Arial" panose="020B0604020202020204" pitchFamily="34" charset="0"/>
              </a:rPr>
              <a:t>[…] for </a:t>
            </a:r>
            <a:r>
              <a:rPr lang="en-US" sz="1900" dirty="0">
                <a:latin typeface="Arial" panose="020B0604020202020204" pitchFamily="34" charset="0"/>
                <a:cs typeface="Arial" panose="020B0604020202020204" pitchFamily="34" charset="0"/>
              </a:rPr>
              <a:t>the part taken, </a:t>
            </a:r>
            <a:r>
              <a:rPr lang="en-US" sz="1900" u="sng" dirty="0">
                <a:latin typeface="Arial" panose="020B0604020202020204" pitchFamily="34" charset="0"/>
                <a:cs typeface="Arial" panose="020B0604020202020204" pitchFamily="34" charset="0"/>
              </a:rPr>
              <a:t>compensation shall be awarded for the injury, </a:t>
            </a:r>
            <a:r>
              <a:rPr lang="en-US" sz="1900" u="sng" dirty="0" smtClean="0">
                <a:latin typeface="Arial" panose="020B0604020202020204" pitchFamily="34" charset="0"/>
                <a:cs typeface="Arial" panose="020B0604020202020204" pitchFamily="34" charset="0"/>
              </a:rPr>
              <a:t/>
            </a:r>
            <a:br>
              <a:rPr lang="en-US" sz="1900" u="sng" dirty="0" smtClean="0">
                <a:latin typeface="Arial" panose="020B0604020202020204" pitchFamily="34" charset="0"/>
                <a:cs typeface="Arial" panose="020B0604020202020204" pitchFamily="34" charset="0"/>
              </a:rPr>
            </a:br>
            <a:r>
              <a:rPr lang="en-US" sz="1900" u="sng" dirty="0" smtClean="0">
                <a:latin typeface="Arial" panose="020B0604020202020204" pitchFamily="34" charset="0"/>
                <a:cs typeface="Arial" panose="020B0604020202020204" pitchFamily="34" charset="0"/>
              </a:rPr>
              <a:t>if </a:t>
            </a:r>
            <a:r>
              <a:rPr lang="en-US" sz="1900" u="sng" dirty="0">
                <a:latin typeface="Arial" panose="020B0604020202020204" pitchFamily="34" charset="0"/>
                <a:cs typeface="Arial" panose="020B0604020202020204" pitchFamily="34" charset="0"/>
              </a:rPr>
              <a:t>any, to the remainder</a:t>
            </a:r>
            <a:r>
              <a:rPr lang="en-US" sz="1900" dirty="0">
                <a:latin typeface="Arial" panose="020B0604020202020204" pitchFamily="34" charset="0"/>
                <a:cs typeface="Arial" panose="020B0604020202020204" pitchFamily="34" charset="0"/>
              </a:rPr>
              <a:t>. </a:t>
            </a:r>
            <a:endParaRPr lang="en-US" sz="1900" dirty="0" smtClean="0">
              <a:latin typeface="Arial" panose="020B0604020202020204" pitchFamily="34" charset="0"/>
              <a:cs typeface="Arial" panose="020B0604020202020204" pitchFamily="34" charset="0"/>
            </a:endParaRPr>
          </a:p>
          <a:p>
            <a:pPr marL="568325" indent="-338138">
              <a:buNone/>
            </a:pPr>
            <a:r>
              <a:rPr lang="en-US" sz="1900" dirty="0" smtClean="0">
                <a:latin typeface="Arial" panose="020B0604020202020204" pitchFamily="34" charset="0"/>
                <a:cs typeface="Arial" panose="020B0604020202020204" pitchFamily="34" charset="0"/>
              </a:rPr>
              <a:t>(</a:t>
            </a:r>
            <a:r>
              <a:rPr lang="en-US" sz="1900" dirty="0">
                <a:latin typeface="Arial" panose="020B0604020202020204" pitchFamily="34" charset="0"/>
                <a:cs typeface="Arial" panose="020B0604020202020204" pitchFamily="34" charset="0"/>
              </a:rPr>
              <a:t>b) Compensation for injury to the remainder is the amount of the damage to the remainder </a:t>
            </a:r>
            <a:r>
              <a:rPr lang="en-US" sz="1900" u="sng" dirty="0">
                <a:latin typeface="Arial" panose="020B0604020202020204" pitchFamily="34" charset="0"/>
                <a:cs typeface="Arial" panose="020B0604020202020204" pitchFamily="34" charset="0"/>
              </a:rPr>
              <a:t>reduced by the amount of the benefit to the remainder</a:t>
            </a:r>
            <a:r>
              <a:rPr lang="en-US" sz="1900" dirty="0" smtClean="0">
                <a:latin typeface="Arial" panose="020B0604020202020204" pitchFamily="34" charset="0"/>
                <a:cs typeface="Arial" panose="020B0604020202020204" pitchFamily="34" charset="0"/>
              </a:rPr>
              <a:t>.</a:t>
            </a:r>
          </a:p>
          <a:p>
            <a:pPr marL="233363"/>
            <a:r>
              <a:rPr lang="en-US" sz="1900" dirty="0">
                <a:latin typeface="Arial" panose="020B0604020202020204" pitchFamily="34" charset="0"/>
                <a:cs typeface="Arial" panose="020B0604020202020204" pitchFamily="34" charset="0"/>
              </a:rPr>
              <a:t>§</a:t>
            </a:r>
            <a:r>
              <a:rPr lang="en-US" sz="1900" dirty="0" smtClean="0">
                <a:latin typeface="Arial" panose="020B0604020202020204" pitchFamily="34" charset="0"/>
                <a:cs typeface="Arial" panose="020B0604020202020204" pitchFamily="34" charset="0"/>
              </a:rPr>
              <a:t>1263.420</a:t>
            </a:r>
            <a:r>
              <a:rPr lang="en-US" sz="1900" dirty="0">
                <a:latin typeface="Arial" panose="020B0604020202020204" pitchFamily="34" charset="0"/>
                <a:cs typeface="Arial" panose="020B0604020202020204" pitchFamily="34" charset="0"/>
              </a:rPr>
              <a:t>: Damage to the remainder is the damage, if any, caused to the remainder by either or both of the following: </a:t>
            </a:r>
            <a:endParaRPr lang="en-US" sz="1900" dirty="0" smtClean="0">
              <a:latin typeface="Arial" panose="020B0604020202020204" pitchFamily="34" charset="0"/>
              <a:cs typeface="Arial" panose="020B0604020202020204" pitchFamily="34" charset="0"/>
            </a:endParaRPr>
          </a:p>
          <a:p>
            <a:pPr marL="568325" indent="-338138" fontAlgn="base">
              <a:buNone/>
            </a:pPr>
            <a:r>
              <a:rPr lang="en-US" sz="1900" dirty="0" smtClean="0">
                <a:latin typeface="Arial" panose="020B0604020202020204" pitchFamily="34" charset="0"/>
                <a:cs typeface="Arial" panose="020B0604020202020204" pitchFamily="34" charset="0"/>
              </a:rPr>
              <a:t>(</a:t>
            </a:r>
            <a:r>
              <a:rPr lang="en-US" sz="1900" dirty="0">
                <a:latin typeface="Arial" panose="020B0604020202020204" pitchFamily="34" charset="0"/>
                <a:cs typeface="Arial" panose="020B0604020202020204" pitchFamily="34" charset="0"/>
              </a:rPr>
              <a:t>a) The severance of the remainder from the part taken.</a:t>
            </a:r>
          </a:p>
          <a:p>
            <a:pPr marL="568325" lvl="2" indent="-338138" fontAlgn="base">
              <a:spcBef>
                <a:spcPts val="1000"/>
              </a:spcBef>
              <a:buNone/>
            </a:pPr>
            <a:r>
              <a:rPr lang="en-US" sz="1900" dirty="0" smtClean="0">
                <a:latin typeface="Arial" panose="020B0604020202020204" pitchFamily="34" charset="0"/>
                <a:cs typeface="Arial" panose="020B0604020202020204" pitchFamily="34" charset="0"/>
              </a:rPr>
              <a:t>(</a:t>
            </a:r>
            <a:r>
              <a:rPr lang="en-US" sz="1900" dirty="0">
                <a:latin typeface="Arial" panose="020B0604020202020204" pitchFamily="34" charset="0"/>
                <a:cs typeface="Arial" panose="020B0604020202020204" pitchFamily="34" charset="0"/>
              </a:rPr>
              <a:t>b) The construction and use of the project for which the property is taken in the </a:t>
            </a:r>
            <a:r>
              <a:rPr lang="en-US" sz="1900" dirty="0" smtClean="0">
                <a:latin typeface="Arial" panose="020B0604020202020204" pitchFamily="34" charset="0"/>
                <a:cs typeface="Arial" panose="020B0604020202020204" pitchFamily="34" charset="0"/>
              </a:rPr>
              <a:t>manner </a:t>
            </a:r>
            <a:r>
              <a:rPr lang="en-US" sz="1900" dirty="0">
                <a:latin typeface="Arial" panose="020B0604020202020204" pitchFamily="34" charset="0"/>
                <a:cs typeface="Arial" panose="020B0604020202020204" pitchFamily="34" charset="0"/>
              </a:rPr>
              <a:t>proposed by the plaintiff </a:t>
            </a:r>
            <a:r>
              <a:rPr lang="en-US" sz="1900" u="sng" dirty="0">
                <a:latin typeface="Arial" panose="020B0604020202020204" pitchFamily="34" charset="0"/>
                <a:cs typeface="Arial" panose="020B0604020202020204" pitchFamily="34" charset="0"/>
              </a:rPr>
              <a:t>whether or not the damage is caused by a </a:t>
            </a:r>
            <a:r>
              <a:rPr lang="en-US" sz="1900" u="sng" dirty="0" smtClean="0">
                <a:latin typeface="Arial" panose="020B0604020202020204" pitchFamily="34" charset="0"/>
                <a:cs typeface="Arial" panose="020B0604020202020204" pitchFamily="34" charset="0"/>
              </a:rPr>
              <a:t>portion of </a:t>
            </a:r>
            <a:r>
              <a:rPr lang="en-US" sz="1900" u="sng" dirty="0">
                <a:latin typeface="Arial" panose="020B0604020202020204" pitchFamily="34" charset="0"/>
                <a:cs typeface="Arial" panose="020B0604020202020204" pitchFamily="34" charset="0"/>
              </a:rPr>
              <a:t>the project located on the part taken</a:t>
            </a:r>
            <a:r>
              <a:rPr lang="en-US" sz="1900" dirty="0" smtClean="0">
                <a:latin typeface="Arial" panose="020B0604020202020204" pitchFamily="34" charset="0"/>
                <a:cs typeface="Arial" panose="020B0604020202020204" pitchFamily="34" charset="0"/>
              </a:rPr>
              <a:t>.</a:t>
            </a:r>
          </a:p>
        </p:txBody>
      </p:sp>
      <p:sp>
        <p:nvSpPr>
          <p:cNvPr id="6" name="Slide Number Placeholder 5"/>
          <p:cNvSpPr>
            <a:spLocks noGrp="1"/>
          </p:cNvSpPr>
          <p:nvPr>
            <p:ph type="sldNum" sz="quarter" idx="12"/>
          </p:nvPr>
        </p:nvSpPr>
        <p:spPr>
          <a:xfrm>
            <a:off x="9240913" y="6356350"/>
            <a:ext cx="2743200" cy="365125"/>
          </a:xfrm>
        </p:spPr>
        <p:txBody>
          <a:bodyPr/>
          <a:lstStyle/>
          <a:p>
            <a:fld id="{C4B6C0E7-0A92-40ED-AFC7-B5A9611F4F8E}" type="slidenum">
              <a:rPr lang="en-US" smtClean="0"/>
              <a:t>9</a:t>
            </a:fld>
            <a:endParaRPr lang="en-US" dirty="0"/>
          </a:p>
        </p:txBody>
      </p:sp>
      <p:sp>
        <p:nvSpPr>
          <p:cNvPr id="7" name="TextBox 6"/>
          <p:cNvSpPr txBox="1"/>
          <p:nvPr/>
        </p:nvSpPr>
        <p:spPr>
          <a:xfrm>
            <a:off x="740540" y="1644228"/>
            <a:ext cx="7416802"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TITLE 7 (EMINENT DOMAIN LAW) OF CCP </a:t>
            </a:r>
            <a:endParaRPr lang="en-US" sz="2400" b="1" dirty="0">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749421" y="249716"/>
            <a:ext cx="10515600" cy="1325563"/>
          </a:xfrm>
        </p:spPr>
        <p:txBody>
          <a:bodyPr>
            <a:normAutofit/>
          </a:bodyPr>
          <a:lstStyle/>
          <a:p>
            <a:r>
              <a:rPr lang="en-US" sz="4800" b="1" dirty="0" smtClean="0">
                <a:solidFill>
                  <a:srgbClr val="363537"/>
                </a:solidFill>
                <a:latin typeface="Times New Roman" panose="02020603050405020304" pitchFamily="18" charset="0"/>
                <a:cs typeface="Times New Roman" panose="02020603050405020304" pitchFamily="18" charset="0"/>
              </a:rPr>
              <a:t>Regulations </a:t>
            </a:r>
            <a:r>
              <a:rPr lang="en-US" sz="4800" b="1" dirty="0">
                <a:solidFill>
                  <a:srgbClr val="363537"/>
                </a:solidFill>
                <a:latin typeface="Times New Roman" panose="02020603050405020304" pitchFamily="18" charset="0"/>
                <a:cs typeface="Times New Roman" panose="02020603050405020304" pitchFamily="18" charset="0"/>
              </a:rPr>
              <a:t>&amp; Guidelines</a:t>
            </a:r>
            <a:endParaRPr lang="en-US" sz="4800" dirty="0">
              <a:solidFill>
                <a:srgbClr val="36353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15091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3099</TotalTime>
  <Words>1698</Words>
  <Application>Microsoft Office PowerPoint</Application>
  <PresentationFormat>Widescreen</PresentationFormat>
  <Paragraphs>318</Paragraphs>
  <Slides>46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Calibri Light</vt:lpstr>
      <vt:lpstr>Courier New</vt:lpstr>
      <vt:lpstr>Times New Roman</vt:lpstr>
      <vt:lpstr>Office Theme</vt:lpstr>
      <vt:lpstr>Understanding the</vt:lpstr>
      <vt:lpstr>Topics of Discussion</vt:lpstr>
      <vt:lpstr>Regulations &amp; Guidelines</vt:lpstr>
      <vt:lpstr>Regulations &amp; Guidelines</vt:lpstr>
      <vt:lpstr>PowerPoint Presentation</vt:lpstr>
      <vt:lpstr>Regulations &amp; Guidelines</vt:lpstr>
      <vt:lpstr>Regulations &amp; Guidelines</vt:lpstr>
      <vt:lpstr>PowerPoint Presentation</vt:lpstr>
      <vt:lpstr>Regulations &amp; Guidelines</vt:lpstr>
      <vt:lpstr>Regulations &amp; Guidelines</vt:lpstr>
      <vt:lpstr>Regulations &amp; Guidelines</vt:lpstr>
      <vt:lpstr>Regulations &amp; Guidelines</vt:lpstr>
      <vt:lpstr>Regulations &amp; Guidelines</vt:lpstr>
      <vt:lpstr>Regulations &amp; Guidelines</vt:lpstr>
      <vt:lpstr>Regulations &amp; Guidelines</vt:lpstr>
      <vt:lpstr>Regulations &amp; Guidelines</vt:lpstr>
      <vt:lpstr>Regulations &amp; Guidelines</vt:lpstr>
      <vt:lpstr>PowerPoint Presentation</vt:lpstr>
      <vt:lpstr>PowerPoint Presentation</vt:lpstr>
      <vt:lpstr>PowerPoint Presentation</vt:lpstr>
      <vt:lpstr>Appraisal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Areas of Concern</vt:lpstr>
      <vt:lpstr>PowerPoint Presentation</vt:lpstr>
      <vt:lpstr>Areas of Concern</vt:lpstr>
      <vt:lpstr>PowerPoint Presentation</vt:lpstr>
      <vt:lpstr>Areas of Concern</vt:lpstr>
      <vt:lpstr>PowerPoint Presentation</vt:lpstr>
      <vt:lpstr>Areas of Concern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the Appraisal Process</dc:title>
  <dc:creator>Matthew VanEck</dc:creator>
  <cp:lastModifiedBy>Matthew VanEck</cp:lastModifiedBy>
  <cp:revision>173</cp:revision>
  <dcterms:created xsi:type="dcterms:W3CDTF">2019-07-01T21:56:35Z</dcterms:created>
  <dcterms:modified xsi:type="dcterms:W3CDTF">2019-07-15T19:00:38Z</dcterms:modified>
</cp:coreProperties>
</file>