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64" autoAdjust="0"/>
  </p:normalViewPr>
  <p:slideViewPr>
    <p:cSldViewPr snapToGrid="0">
      <p:cViewPr varScale="1">
        <p:scale>
          <a:sx n="61" d="100"/>
          <a:sy n="61" d="100"/>
        </p:scale>
        <p:origin x="96" y="3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0A4-21D8-47E8-B15A-2B867DB11734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D7DF-71C1-4622-BE32-236568DEE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34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0A4-21D8-47E8-B15A-2B867DB11734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D7DF-71C1-4622-BE32-236568DEE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32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0A4-21D8-47E8-B15A-2B867DB11734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D7DF-71C1-4622-BE32-236568DEEFA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1263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0A4-21D8-47E8-B15A-2B867DB11734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D7DF-71C1-4622-BE32-236568DEE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8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0A4-21D8-47E8-B15A-2B867DB11734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D7DF-71C1-4622-BE32-236568DEEFA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835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0A4-21D8-47E8-B15A-2B867DB11734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D7DF-71C1-4622-BE32-236568DEE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9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0A4-21D8-47E8-B15A-2B867DB11734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D7DF-71C1-4622-BE32-236568DEE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83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0A4-21D8-47E8-B15A-2B867DB11734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D7DF-71C1-4622-BE32-236568DEE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10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0A4-21D8-47E8-B15A-2B867DB11734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D7DF-71C1-4622-BE32-236568DEE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1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0A4-21D8-47E8-B15A-2B867DB11734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D7DF-71C1-4622-BE32-236568DEE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62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0A4-21D8-47E8-B15A-2B867DB11734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D7DF-71C1-4622-BE32-236568DEE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3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0A4-21D8-47E8-B15A-2B867DB11734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D7DF-71C1-4622-BE32-236568DEE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7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0A4-21D8-47E8-B15A-2B867DB11734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D7DF-71C1-4622-BE32-236568DEE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79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0A4-21D8-47E8-B15A-2B867DB11734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D7DF-71C1-4622-BE32-236568DEE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43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0A4-21D8-47E8-B15A-2B867DB11734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D7DF-71C1-4622-BE32-236568DEE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86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D7DF-71C1-4622-BE32-236568DEEFA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F0A4-21D8-47E8-B15A-2B867DB11734}" type="datetimeFigureOut">
              <a:rPr lang="en-US" smtClean="0"/>
              <a:t>7/10/2019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32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FF0A4-21D8-47E8-B15A-2B867DB11734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F37D7DF-71C1-4622-BE32-236568DEE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7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790A-06C0-416C-8A77-E74D66BA58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9D8E07-D016-46B3-9CE5-E2853EF1CF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irstw~1">
            <a:hlinkClick r:id="" action="ppaction://media"/>
            <a:extLst>
              <a:ext uri="{FF2B5EF4-FFF2-40B4-BE49-F238E27FC236}">
                <a16:creationId xmlns:a16="http://schemas.microsoft.com/office/drawing/2014/main" id="{4D2DA289-8E96-41EA-B69B-5C9D2B50A0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3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9898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6F521-7C46-44C6-8EFD-93DF8E1D8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556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 of Project Delivery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48398-28B8-4D4A-908A-6D5BC05F8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36383"/>
            <a:ext cx="8596668" cy="5390281"/>
          </a:xfrm>
        </p:spPr>
        <p:txBody>
          <a:bodyPr/>
          <a:lstStyle/>
          <a:p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Design Bid Build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Traditional method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Linear progression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Plan, design, and complete R/W prior to advertise and award</a:t>
            </a:r>
          </a:p>
          <a:p>
            <a:pPr lvl="1"/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Alternative Methods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Design Build (DB)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Construction Manager/General Contractor (CM/GC)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240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5EAE7-3D18-482C-8637-45B467130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 of Project Delivery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21854-1C8B-46F8-B693-4D2B22A5D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72620"/>
            <a:ext cx="8758766" cy="5269582"/>
          </a:xfrm>
        </p:spPr>
        <p:txBody>
          <a:bodyPr>
            <a:normAutofit lnSpcReduction="10000"/>
          </a:bodyPr>
          <a:lstStyle/>
          <a:p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Design Build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Design and construction phases of a project are combined into one contract and approved for construction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Accelerates project delivery by allowing design and construction teams to work together early-on to improve constructability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DB’s can transfer risk to either the DB contractor (design &amp; construction) or to Caltrans/Local Agency (acquiring r/w)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Allows phased delivery of R/W deliverables before and during construction</a:t>
            </a:r>
          </a:p>
          <a:p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Construction Manager/General Contractor (CM/GC)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Two phase contracting method (</a:t>
            </a:r>
            <a:r>
              <a:rPr lang="en-GB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RFP~Design~Construction</a:t>
            </a: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CM is hired as a consultant for project design and may be hired to complete construction as GC.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192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56935-9575-4AB5-8DF4-D51E57048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 of Project Delivery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7CCB4-F409-4821-ADE4-9711AD222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36701"/>
            <a:ext cx="8860366" cy="4967794"/>
          </a:xfrm>
        </p:spPr>
        <p:txBody>
          <a:bodyPr>
            <a:normAutofit fontScale="92500" lnSpcReduction="10000"/>
          </a:bodyPr>
          <a:lstStyle/>
          <a:p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DB and CM/GC R/W Certification Process</a:t>
            </a:r>
          </a:p>
          <a:p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Submittal of a Right of Way Statement that will provide status </a:t>
            </a:r>
          </a:p>
          <a:p>
            <a:pPr marL="457200" lvl="1" indent="0">
              <a:buNone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   of all right of way activities</a:t>
            </a:r>
          </a:p>
          <a:p>
            <a:pPr lvl="1"/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Can certify segments of a project as release for construction packages are approved</a:t>
            </a:r>
          </a:p>
          <a:p>
            <a:pPr lvl="1"/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R/W Certifications will meet the requirements for a Cert. 1 or 2 </a:t>
            </a:r>
          </a:p>
          <a:p>
            <a:pPr marL="457200" lvl="1" indent="0">
              <a:buNone/>
            </a:pPr>
            <a:r>
              <a:rPr lang="en-GB" alt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(any deviations from a Cert 1 or 2 will require FHWA approval)</a:t>
            </a:r>
          </a:p>
          <a:p>
            <a:pPr lvl="1"/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Presently, DB and CM/GC Certifications require Caltrans HQ’s approval </a:t>
            </a:r>
          </a:p>
          <a:p>
            <a:pPr marL="457200" lvl="1" indent="0">
              <a:buNone/>
            </a:pPr>
            <a:endParaRPr lang="en-GB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107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70A08-BEAA-4A2C-9C81-0F99096D7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Agency R/W Certifications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59CB8-838A-4DC2-8F3E-12CE9802F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32875"/>
            <a:ext cx="8596668" cy="5354424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Local Agency prepares Right of Way Certification on federally assisted projects for both on-system and off-system projects</a:t>
            </a:r>
          </a:p>
          <a:p>
            <a:pPr marL="0" indent="0">
              <a:buNone/>
            </a:pP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A Right of Way Certification is completed even if no right of way is required for the project.</a:t>
            </a:r>
          </a:p>
          <a:p>
            <a:pPr marL="0" indent="0">
              <a:buNone/>
            </a:pP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When property rights are required for local federal-aid project, the agency to certify rights acquired in conformance with Uniform Act. </a:t>
            </a:r>
          </a:p>
          <a:p>
            <a:pPr marL="0" indent="0">
              <a:buNone/>
            </a:pP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It is crucial that Local Agencies adhere to CFR’s, Caltrans R/W &amp; Local Assistance Manuals so federal funds are not jeopardized.</a:t>
            </a:r>
          </a:p>
          <a:p>
            <a:pPr marL="0" indent="0">
              <a:buNone/>
            </a:pP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Local Agency R/W Cert.’s are reviewed and accepted by Caltrans</a:t>
            </a:r>
          </a:p>
          <a:p>
            <a:pPr marL="0" indent="0">
              <a:buNone/>
            </a:pP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R/W Cert. 3’s require acceptance by Caltrans and approval by FHWA</a:t>
            </a:r>
          </a:p>
          <a:p>
            <a:pPr marL="0" indent="0">
              <a:buNone/>
            </a:pP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8064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BF22F-4106-4409-BF0D-804F3A719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187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Agency R/W Certification Exhibits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4E61B-C2E5-4F27-8B05-66FD64230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91472"/>
            <a:ext cx="8596668" cy="518474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On-System</a:t>
            </a:r>
          </a:p>
          <a:p>
            <a:pPr marL="0" indent="0" algn="ctr">
              <a:buNone/>
            </a:pPr>
            <a:r>
              <a:rPr lang="en-US" sz="1900" i="1" dirty="0">
                <a:latin typeface="Arial" panose="020B0604020202020204" pitchFamily="34" charset="0"/>
                <a:cs typeface="Arial" panose="020B0604020202020204" pitchFamily="34" charset="0"/>
              </a:rPr>
              <a:t>(R/W Manual)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17-EX-9, Design-Build - Project Right of Way Statement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17-EX-10, Design-Build Certification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17-EX-13, Construction Manager/General Contractor (CM/GC) Certification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17-EX-18, Right of Way Certification</a:t>
            </a:r>
          </a:p>
          <a:p>
            <a:pPr marL="0" indent="0" algn="ctr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Off-System</a:t>
            </a:r>
          </a:p>
          <a:p>
            <a:pPr marL="0" indent="0" algn="ctr">
              <a:buNone/>
            </a:pPr>
            <a:r>
              <a:rPr lang="en-US" sz="1900" i="1" dirty="0">
                <a:latin typeface="Arial" panose="020B0604020202020204" pitchFamily="34" charset="0"/>
                <a:cs typeface="Arial" panose="020B0604020202020204" pitchFamily="34" charset="0"/>
              </a:rPr>
              <a:t>(Local Assistance Manual)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Exhibit 13-A: Short Form.  Used when there is no acquisitions but there are utility cover adjustments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Exhibit 13-B: Right of Way Certification Local Assistance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92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49222-56A4-4A0B-80E8-2811B3722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6" y="1485900"/>
            <a:ext cx="8767233" cy="25649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of Way Certification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6C6ECA-98EB-46CE-A981-A7F6AE9988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By: Ricky Rodriguez &amp;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Evangelina Washington</a:t>
            </a:r>
          </a:p>
        </p:txBody>
      </p:sp>
    </p:spTree>
    <p:extLst>
      <p:ext uri="{BB962C8B-B14F-4D97-AF65-F5344CB8AC3E}">
        <p14:creationId xmlns:p14="http://schemas.microsoft.com/office/powerpoint/2010/main" val="40526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8850-E595-43D8-AA9D-CCCD05429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003B4-7D6C-42E6-A966-BDF2442C7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44699"/>
            <a:ext cx="8596668" cy="399666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</a:rPr>
              <a:t>- What/When/Why</a:t>
            </a:r>
          </a:p>
          <a:p>
            <a:r>
              <a:rPr lang="en-US" sz="3600" dirty="0">
                <a:latin typeface="Arial" panose="020B0604020202020204" pitchFamily="34" charset="0"/>
              </a:rPr>
              <a:t>- Levels of Right of Way Certification</a:t>
            </a:r>
          </a:p>
          <a:p>
            <a:r>
              <a:rPr lang="en-US" sz="3600" dirty="0">
                <a:latin typeface="Arial" panose="020B0604020202020204" pitchFamily="34" charset="0"/>
              </a:rPr>
              <a:t>- Methods of Project Delivery </a:t>
            </a:r>
          </a:p>
          <a:p>
            <a:r>
              <a:rPr lang="en-US" sz="3600" dirty="0">
                <a:latin typeface="Arial" panose="020B0604020202020204" pitchFamily="34" charset="0"/>
              </a:rPr>
              <a:t>- Local Agency R/W Certifications</a:t>
            </a:r>
          </a:p>
          <a:p>
            <a:r>
              <a:rPr lang="en-US" sz="3600" dirty="0">
                <a:latin typeface="Arial" panose="020B0604020202020204" pitchFamily="34" charset="0"/>
              </a:rPr>
              <a:t>- Local Agency Certification Exhibits </a:t>
            </a:r>
          </a:p>
        </p:txBody>
      </p:sp>
    </p:spTree>
    <p:extLst>
      <p:ext uri="{BB962C8B-B14F-4D97-AF65-F5344CB8AC3E}">
        <p14:creationId xmlns:p14="http://schemas.microsoft.com/office/powerpoint/2010/main" val="162086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6C253-F6FC-40D5-8BF1-FE6C5698C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Right of Way Certification?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3C90A-A015-4B84-8FA4-60E399500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45997"/>
            <a:ext cx="8596668" cy="4495366"/>
          </a:xfrm>
        </p:spPr>
        <p:txBody>
          <a:bodyPr>
            <a:normAutofit fontScale="92500" lnSpcReduction="10000"/>
          </a:bodyPr>
          <a:lstStyle/>
          <a:p>
            <a:r>
              <a:rPr lang="en-GB" altLang="en-US" sz="2400" dirty="0">
                <a:latin typeface="Arial" panose="020B0604020202020204" pitchFamily="34" charset="0"/>
              </a:rPr>
              <a:t>Written statement that summarizes the 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r>
              <a:rPr lang="en-GB" altLang="en-US" sz="2400" dirty="0">
                <a:latin typeface="Arial" panose="020B0604020202020204" pitchFamily="34" charset="0"/>
              </a:rPr>
              <a:t> of all right of way related matters pertaining to a proposed construction project (PS&amp;E).  </a:t>
            </a:r>
          </a:p>
          <a:p>
            <a:endParaRPr lang="en-GB" altLang="en-US" sz="2400" dirty="0">
              <a:latin typeface="Arial" panose="020B0604020202020204" pitchFamily="34" charset="0"/>
            </a:endParaRPr>
          </a:p>
          <a:p>
            <a:r>
              <a:rPr lang="en-GB" altLang="en-US" sz="2400" dirty="0">
                <a:latin typeface="Arial" panose="020B0604020202020204" pitchFamily="34" charset="0"/>
              </a:rPr>
              <a:t>Documentation that the construction package is ready for advertising</a:t>
            </a:r>
          </a:p>
          <a:p>
            <a:endParaRPr lang="en-GB" altLang="en-US" sz="2400" dirty="0">
              <a:latin typeface="Arial" panose="020B0604020202020204" pitchFamily="34" charset="0"/>
            </a:endParaRPr>
          </a:p>
          <a:p>
            <a:r>
              <a:rPr lang="en-GB" altLang="en-US" sz="2400" dirty="0">
                <a:latin typeface="Arial" panose="020B0604020202020204" pitchFamily="34" charset="0"/>
              </a:rPr>
              <a:t>Certifies that real property interests have been or are being secured; physical obstructions have been (or will be) removed, relocated, or protected as required for construction, operation and maintenance; acquisitions and RAP were conducted in accordance with applicable state/federal laws and procedures.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369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CEE17-2384-48AC-A56D-D1A9F1BC2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6246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When is a R/W Certification required?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A0C77-B781-42AB-B7FF-D927BAD42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19753"/>
            <a:ext cx="8596668" cy="5165888"/>
          </a:xfrm>
        </p:spPr>
        <p:txBody>
          <a:bodyPr>
            <a:normAutofit lnSpcReduction="10000"/>
          </a:bodyPr>
          <a:lstStyle/>
          <a:p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All projects </a:t>
            </a:r>
            <a:r>
              <a:rPr lang="en-GB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except</a:t>
            </a: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emergency re-opening of transportation facilities that do not require a PS&amp;E package require a R/W Certification including:</a:t>
            </a:r>
          </a:p>
          <a:p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Any highway project benefiting from either federal funds or state funds requiring CTC allocation approval</a:t>
            </a:r>
          </a:p>
          <a:p>
            <a:pPr lvl="1"/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Projects with no R/W requirements</a:t>
            </a:r>
          </a:p>
          <a:p>
            <a:pPr lvl="1"/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Projects with only utility involvements (even city owned)</a:t>
            </a:r>
          </a:p>
          <a:p>
            <a:pPr lvl="1"/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Acquisition parcels (either permanent or temporary) including railroad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078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61171-1107-43E6-9317-2A82219A2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53039"/>
            <a:ext cx="8596668" cy="13208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Why is a R/W Certification necessary?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6C605-F0A0-4F8E-8D1B-1D4B13894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9435"/>
            <a:ext cx="8596668" cy="5043340"/>
          </a:xfrm>
        </p:spPr>
        <p:txBody>
          <a:bodyPr>
            <a:normAutofit lnSpcReduction="10000"/>
          </a:bodyPr>
          <a:lstStyle/>
          <a:p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R/W Certification is required per Code of Federal Regulations</a:t>
            </a:r>
          </a:p>
          <a:p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R/W Certifications are essential for project delivery.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Certification is R/W’s main deliverable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Cannot advertise without R/W Certification</a:t>
            </a:r>
          </a:p>
          <a:p>
            <a:pPr marL="457200" lvl="1" indent="0">
              <a:buNone/>
            </a:pPr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R/W Certification is a mechanism to ensure compliance with federal and state regulations.</a:t>
            </a:r>
          </a:p>
          <a:p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Federal funds cannot be authorized without the R/W Certification.</a:t>
            </a:r>
          </a:p>
          <a:p>
            <a:endParaRPr lang="en-GB" altLang="en-US" sz="1600" dirty="0"/>
          </a:p>
          <a:p>
            <a:endParaRPr lang="en-GB" alt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729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A1EF-2317-4853-97E2-B743AAE23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R/W Certification Levels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39DF0-3871-4E50-A5EC-8130510BE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89101"/>
            <a:ext cx="8596668" cy="4352262"/>
          </a:xfrm>
        </p:spPr>
        <p:txBody>
          <a:bodyPr>
            <a:normAutofit/>
          </a:bodyPr>
          <a:lstStyle/>
          <a:p>
            <a:r>
              <a:rPr lang="en-GB" altLang="en-US" sz="2200" u="sng" dirty="0">
                <a:latin typeface="Arial" panose="020B0604020202020204" pitchFamily="34" charset="0"/>
                <a:cs typeface="Arial" panose="020B0604020202020204" pitchFamily="34" charset="0"/>
              </a:rPr>
              <a:t>Certification 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Full legal (title) and physical possession of all right of way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Can advertise and award</a:t>
            </a:r>
          </a:p>
          <a:p>
            <a:pPr lvl="1"/>
            <a:endParaRPr lang="en-GB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2200" u="sng" dirty="0">
                <a:latin typeface="Arial" panose="020B0604020202020204" pitchFamily="34" charset="0"/>
                <a:cs typeface="Arial" panose="020B0604020202020204" pitchFamily="34" charset="0"/>
              </a:rPr>
              <a:t>Certification 2 – similar to Cert. No. 1 except: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Right to occupy and use remaining parcels is by virtue of a Possession and Use Agreement, permit, license, or an approved R/W Contract with effective possession date and funds must be on deposit in an escrow account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Can advertise and award</a:t>
            </a:r>
          </a:p>
          <a:p>
            <a:endParaRPr lang="en-GB" alt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417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B9FFC-EF8C-471C-86D8-EEAE1E051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17" y="76200"/>
            <a:ext cx="8596668" cy="659091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R/W Certification Levels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EC521-807B-47BE-94D3-1773E20DA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69" y="982220"/>
            <a:ext cx="9457266" cy="5562599"/>
          </a:xfrm>
        </p:spPr>
        <p:txBody>
          <a:bodyPr>
            <a:normAutofit fontScale="40000" lnSpcReduction="20000"/>
          </a:bodyPr>
          <a:lstStyle/>
          <a:p>
            <a:r>
              <a:rPr lang="en-GB" altLang="en-US" sz="4500" u="sng" dirty="0">
                <a:latin typeface="Arial" panose="020B0604020202020204" pitchFamily="34" charset="0"/>
                <a:cs typeface="Arial" panose="020B0604020202020204" pitchFamily="34" charset="0"/>
              </a:rPr>
              <a:t>“Conditional” Certification 3</a:t>
            </a:r>
          </a:p>
          <a:p>
            <a:pPr marL="0" indent="0">
              <a:buNone/>
            </a:pPr>
            <a:endParaRPr lang="en-GB" altLang="en-US" sz="45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4500" dirty="0">
                <a:latin typeface="Arial" panose="020B0604020202020204" pitchFamily="34" charset="0"/>
                <a:cs typeface="Arial" panose="020B0604020202020204" pitchFamily="34" charset="0"/>
              </a:rPr>
              <a:t>Do not have legal possession or right of occupancy on one or more remaining parcels; however, there is a realistic date certain of when control will be obtained.  At minimum, parcels not yet acquired must have been adopted by the California Transportation Commission (CTC) with a resolution of necessity (RON).</a:t>
            </a:r>
          </a:p>
          <a:p>
            <a:pPr marL="457200" lvl="1" indent="0">
              <a:buNone/>
            </a:pPr>
            <a:endParaRPr lang="en-GB" alt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4500" dirty="0">
                <a:latin typeface="Arial" panose="020B0604020202020204" pitchFamily="34" charset="0"/>
                <a:cs typeface="Arial" panose="020B0604020202020204" pitchFamily="34" charset="0"/>
              </a:rPr>
              <a:t>Relocation Assistance &amp; replacement housing has been made available to impacted persons/businesses</a:t>
            </a:r>
          </a:p>
          <a:p>
            <a:pPr marL="457200" lvl="1" indent="0">
              <a:buNone/>
            </a:pPr>
            <a:endParaRPr lang="en-GB" alt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4500" dirty="0">
                <a:latin typeface="Arial" panose="020B0604020202020204" pitchFamily="34" charset="0"/>
                <a:cs typeface="Arial" panose="020B0604020202020204" pitchFamily="34" charset="0"/>
              </a:rPr>
              <a:t>Utility Relocations and/or Railroad deliverables not yet completed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alt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4500" dirty="0">
                <a:latin typeface="Arial" panose="020B0604020202020204" pitchFamily="34" charset="0"/>
                <a:cs typeface="Arial" panose="020B0604020202020204" pitchFamily="34" charset="0"/>
              </a:rPr>
              <a:t>Justification Memorandum to HQ’s must be submitted with the R/W Certification as to why a Conditional R/W Certification 3 is needed.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alt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4500" dirty="0">
                <a:latin typeface="Arial" panose="020B0604020202020204" pitchFamily="34" charset="0"/>
                <a:cs typeface="Arial" panose="020B0604020202020204" pitchFamily="34" charset="0"/>
              </a:rPr>
              <a:t>Can advertise but cannot award until R/W Certification is elevated </a:t>
            </a:r>
            <a:r>
              <a:rPr lang="en-GB" alt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(upgraded) </a:t>
            </a:r>
            <a:r>
              <a:rPr lang="en-GB" altLang="en-US" sz="4500" dirty="0">
                <a:latin typeface="Arial" panose="020B0604020202020204" pitchFamily="34" charset="0"/>
                <a:cs typeface="Arial" panose="020B0604020202020204" pitchFamily="34" charset="0"/>
              </a:rPr>
              <a:t>to a R/W Certification 1 or 2 (minimum of 15 working days prior to bid opening).</a:t>
            </a:r>
          </a:p>
          <a:p>
            <a:pPr marL="457200" lvl="1" indent="0" algn="ctr">
              <a:buNone/>
            </a:pPr>
            <a:endParaRPr lang="en-US" altLang="en-US" sz="4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447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6AFB4-B4A8-446B-A6DE-0137D8BC2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R/W Certification Levels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1C522-0DEA-4961-AF30-F98D0B0E0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62100"/>
            <a:ext cx="8936566" cy="4951821"/>
          </a:xfrm>
        </p:spPr>
        <p:txBody>
          <a:bodyPr>
            <a:normAutofit fontScale="85000" lnSpcReduction="20000"/>
          </a:bodyPr>
          <a:lstStyle/>
          <a:p>
            <a:r>
              <a:rPr lang="en-GB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Certification 3 with Work-Around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 agreement has been reached with owner, or a RON has been obtained, but, no physical possession until a later date.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Orders for Possession may have been issued and/or served but are not yet effective.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Only to be used in extraordinary circumstances; HQ’s Memorandum of justification is required.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advertise and award (bid package must identify work-arounds)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Certification allows for advertisement and physical construction to commence by working around occupants remaining within the right of way.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Must be </a:t>
            </a:r>
            <a:r>
              <a:rPr lang="en-GB" alt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updated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15 days prior to bid opening</a:t>
            </a:r>
          </a:p>
          <a:p>
            <a:pPr marL="9525" indent="0" algn="ctr" defTabSz="457207">
              <a:lnSpc>
                <a:spcPct val="90000"/>
              </a:lnSpc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indent="0" algn="ctr" defTabSz="457207">
              <a:lnSpc>
                <a:spcPct val="90000"/>
              </a:lnSpc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Cert. 3 &amp; Cert. 3 with work-around must be approved by HQ and, if required FHWA per the Stewardship &amp; Oversight Agreement)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352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910</TotalTime>
  <Words>1105</Words>
  <Application>Microsoft Office PowerPoint</Application>
  <PresentationFormat>Widescreen</PresentationFormat>
  <Paragraphs>124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Facet</vt:lpstr>
      <vt:lpstr>PowerPoint Presentation</vt:lpstr>
      <vt:lpstr>Right of Way Certification</vt:lpstr>
      <vt:lpstr>General Overview</vt:lpstr>
      <vt:lpstr>What is Right of Way Certification? </vt:lpstr>
      <vt:lpstr>When is a R/W Certification required? </vt:lpstr>
      <vt:lpstr>Why is a R/W Certification necessary? </vt:lpstr>
      <vt:lpstr>R/W Certification Levels </vt:lpstr>
      <vt:lpstr>R/W Certification Levels (cont’d)</vt:lpstr>
      <vt:lpstr>R/W Certification Levels (cont’d)</vt:lpstr>
      <vt:lpstr>Methods of Project Delivery </vt:lpstr>
      <vt:lpstr>Methods of Project Delivery (cont’d)</vt:lpstr>
      <vt:lpstr>Methods of Project Delivery (cont’d)</vt:lpstr>
      <vt:lpstr>Local Agency R/W Certifications </vt:lpstr>
      <vt:lpstr>Local Agency R/W Certification Exhibits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R/W Certification</dc:title>
  <dc:creator>Washington, Evangelina@DOT</dc:creator>
  <cp:lastModifiedBy>Leon, Adam@DOT</cp:lastModifiedBy>
  <cp:revision>46</cp:revision>
  <dcterms:created xsi:type="dcterms:W3CDTF">2019-05-28T21:18:36Z</dcterms:created>
  <dcterms:modified xsi:type="dcterms:W3CDTF">2019-07-10T21:02:25Z</dcterms:modified>
</cp:coreProperties>
</file>