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0" r:id="rId3"/>
    <p:sldId id="262" r:id="rId4"/>
    <p:sldId id="273" r:id="rId5"/>
    <p:sldId id="258" r:id="rId6"/>
    <p:sldId id="269" r:id="rId7"/>
    <p:sldId id="259" r:id="rId8"/>
    <p:sldId id="271" r:id="rId9"/>
    <p:sldId id="263" r:id="rId10"/>
    <p:sldId id="272" r:id="rId11"/>
    <p:sldId id="265" r:id="rId12"/>
    <p:sldId id="266" r:id="rId13"/>
    <p:sldId id="267" r:id="rId14"/>
    <p:sldId id="274" r:id="rId15"/>
    <p:sldId id="275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 autoAdjust="0"/>
    <p:restoredTop sz="94629" autoAdjust="0"/>
  </p:normalViewPr>
  <p:slideViewPr>
    <p:cSldViewPr snapToGrid="0">
      <p:cViewPr varScale="1">
        <p:scale>
          <a:sx n="108" d="100"/>
          <a:sy n="108" d="100"/>
        </p:scale>
        <p:origin x="1392" y="108"/>
      </p:cViewPr>
      <p:guideLst>
        <p:guide orient="horz" pos="10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72232-6E14-4248-993D-D425F64BA569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E2299-68BD-4EDF-B45E-464F8303A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1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 userDrawn="1"/>
        </p:nvSpPr>
        <p:spPr>
          <a:xfrm>
            <a:off x="891540" y="548640"/>
            <a:ext cx="7360920" cy="5029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01963" y="4511675"/>
            <a:ext cx="5181600" cy="554765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3401" y="5066440"/>
            <a:ext cx="5180162" cy="381000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AB67612-AC1F-4CFF-97FB-7DFC43D040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65200" y="2209801"/>
            <a:ext cx="1755775" cy="3276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819400" y="609600"/>
            <a:ext cx="2651125" cy="37020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562600" y="2688335"/>
            <a:ext cx="2620963" cy="16334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562600" y="609600"/>
            <a:ext cx="2620963" cy="1981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26" name="Picture 2" descr="C:\Users\benjamin.scott\Desktop\Psomas Logo in Blue Box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09600"/>
            <a:ext cx="1755648" cy="15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1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715000" y="1600200"/>
            <a:ext cx="2971800" cy="2133600"/>
          </a:xfrm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16903" y="5522976"/>
            <a:ext cx="7707007" cy="566738"/>
          </a:xfrm>
          <a:effectLst/>
        </p:spPr>
        <p:txBody>
          <a:bodyPr anchor="b"/>
          <a:lstStyle>
            <a:lvl1pPr algn="ctr">
              <a:defRPr sz="2000" b="1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716903" y="612775"/>
            <a:ext cx="7707007" cy="4745736"/>
          </a:xfr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03" y="4993386"/>
            <a:ext cx="7707007" cy="365125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44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l Screen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2483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883274"/>
            <a:ext cx="9143999" cy="365125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65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4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4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(Larg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DAB67612-AC1F-4CFF-97FB-7DFC43D040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14400" y="914400"/>
            <a:ext cx="7315200" cy="5029200"/>
          </a:xfr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66800" y="5016500"/>
            <a:ext cx="7010400" cy="1003299"/>
          </a:xfrm>
        </p:spPr>
        <p:txBody>
          <a:bodyPr tIns="0" bIns="0" anchor="t">
            <a:normAutofit/>
          </a:bodyPr>
          <a:lstStyle>
            <a:lvl1pPr algn="r">
              <a:defRPr sz="2400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066800" y="4419600"/>
            <a:ext cx="7010400" cy="6731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  <a:effectLst>
                  <a:outerShdw blurRad="50800" dist="38100" dir="5400000" algn="tl">
                    <a:srgbClr val="000000">
                      <a:alpha val="1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400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016500"/>
            <a:ext cx="7010400" cy="1003299"/>
          </a:xfrm>
        </p:spPr>
        <p:txBody>
          <a:bodyPr tIns="0" bIns="0" anchor="t">
            <a:normAutofit/>
          </a:bodyPr>
          <a:lstStyle>
            <a:lvl1pPr algn="r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4419600"/>
            <a:ext cx="7010400" cy="6731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068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Small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16500"/>
            <a:ext cx="5486400" cy="1003299"/>
          </a:xfrm>
        </p:spPr>
        <p:txBody>
          <a:bodyPr tIns="0" bIns="0" anchor="t">
            <a:normAutofit/>
          </a:bodyPr>
          <a:lstStyle>
            <a:lvl1pPr algn="r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4419600"/>
            <a:ext cx="5486400" cy="6731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accent3"/>
                </a:solidFill>
                <a:effectLst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0" y="0"/>
            <a:ext cx="9144000" cy="402336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35040" y="4389120"/>
            <a:ext cx="2743200" cy="1463040"/>
          </a:xfr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9909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 b="1">
                <a:effectLst/>
              </a:defRPr>
            </a:lvl1pPr>
          </a:lstStyle>
          <a:p>
            <a:fld id="{DAB67612-AC1F-4CFF-97FB-7DFC43D040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4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199"/>
            <a:ext cx="4040188" cy="3763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199"/>
            <a:ext cx="4041775" cy="3763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2286000"/>
            <a:ext cx="403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648200" y="2286000"/>
            <a:ext cx="4038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8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9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(Layou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600200"/>
            <a:ext cx="50292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2971800" cy="2133600"/>
          </a:xfrm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8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14300"/>
            <a:ext cx="6781800" cy="1143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531352" y="6248400"/>
            <a:ext cx="612648" cy="609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innerShdw blurRad="571500">
              <a:schemeClr val="tx1">
                <a:lumMod val="50000"/>
                <a:alpha val="1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352" y="6356350"/>
            <a:ext cx="612648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DAB67612-AC1F-4CFF-97FB-7DFC43D040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C:\Users\benjamin.scott\Documents\Design Projects\PPT Presentations\Corporate PPT Template\Psomas_Primary_Logo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014"/>
            <a:ext cx="1143000" cy="98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8" r:id="rId5"/>
    <p:sldLayoutId id="2147483652" r:id="rId6"/>
    <p:sldLayoutId id="2147483653" r:id="rId7"/>
    <p:sldLayoutId id="2147483654" r:id="rId8"/>
    <p:sldLayoutId id="2147483656" r:id="rId9"/>
    <p:sldLayoutId id="2147483659" r:id="rId10"/>
    <p:sldLayoutId id="2147483657" r:id="rId11"/>
    <p:sldLayoutId id="2147483661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3000" b="1" kern="1200" cap="all" spc="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4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400"/>
        </a:spcAft>
        <a:buClr>
          <a:schemeClr val="tx1"/>
        </a:buClr>
        <a:buFont typeface="Arial" pitchFamily="34" charset="0"/>
        <a:buChar char="•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400"/>
        </a:spcAft>
        <a:buClr>
          <a:schemeClr val="tx1"/>
        </a:buClr>
        <a:buFont typeface="Arial" pitchFamily="34" charset="0"/>
        <a:buChar char="•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400"/>
        </a:spcAft>
        <a:buClr>
          <a:schemeClr val="tx1"/>
        </a:buClr>
        <a:buFont typeface="Arial" pitchFamily="34" charset="0"/>
        <a:buChar char="•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400"/>
        </a:spcAft>
        <a:buClr>
          <a:schemeClr val="tx1"/>
        </a:buClr>
        <a:buFont typeface="Arial" pitchFamily="34" charset="0"/>
        <a:buChar char="•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pmproject.org/images/SanBern/PICT1358.JPG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0437" y="1163864"/>
            <a:ext cx="2532887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The public land survey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436" y="4815419"/>
            <a:ext cx="2532888" cy="1757433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dirty="0">
                <a:solidFill>
                  <a:schemeClr val="tx1"/>
                </a:solidFill>
              </a:rPr>
              <a:t>The World’s Biggest Subdivision Project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C234FAD-ABA9-4503-B641-5D1FE91CAF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21373"/>
          <a:stretch/>
        </p:blipFill>
        <p:spPr>
          <a:xfrm>
            <a:off x="3799642" y="609600"/>
            <a:ext cx="3887753" cy="47162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94857" y="6356350"/>
            <a:ext cx="469082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DAB67612-AC1F-4CFF-97FB-7DFC43D040C1}" type="slidenum">
              <a:rPr lang="en-US" b="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</a:t>
            </a:fld>
            <a:endParaRPr lang="en-US" b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3ED73-0E5A-4142-A0BD-7F59B8B1129C}"/>
              </a:ext>
            </a:extLst>
          </p:cNvPr>
          <p:cNvSpPr txBox="1"/>
          <p:nvPr/>
        </p:nvSpPr>
        <p:spPr>
          <a:xfrm>
            <a:off x="5743518" y="5325832"/>
            <a:ext cx="211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Jeremy Evans, PLS</a:t>
            </a:r>
          </a:p>
        </p:txBody>
      </p:sp>
    </p:spTree>
    <p:extLst>
      <p:ext uri="{BB962C8B-B14F-4D97-AF65-F5344CB8AC3E}">
        <p14:creationId xmlns:p14="http://schemas.microsoft.com/office/powerpoint/2010/main" val="326374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EF162-BBE1-4A45-A227-1014BE50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DD6FE8-102B-41A8-8FFB-6BDB7CAC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meridians and baselines</a:t>
            </a:r>
          </a:p>
        </p:txBody>
      </p:sp>
      <p:pic>
        <p:nvPicPr>
          <p:cNvPr id="6" name="Picture 3" descr="quad">
            <a:extLst>
              <a:ext uri="{FF2B5EF4-FFF2-40B4-BE49-F238E27FC236}">
                <a16:creationId xmlns:a16="http://schemas.microsoft.com/office/drawing/2014/main" id="{54D04334-DAF1-42BA-83F4-040CB26B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258" r="9804" b="16672"/>
          <a:stretch>
            <a:fillRect/>
          </a:stretch>
        </p:blipFill>
        <p:spPr bwMode="auto">
          <a:xfrm>
            <a:off x="4572000" y="1600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6EEE79-44C8-4F23-924F-A34795C9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46124" cy="4525963"/>
          </a:xfrm>
        </p:spPr>
        <p:txBody>
          <a:bodyPr>
            <a:normAutofit/>
          </a:bodyPr>
          <a:lstStyle/>
          <a:p>
            <a:r>
              <a:rPr lang="en-US" dirty="0"/>
              <a:t>Principal Meridians run “True” North and South from Initial Point</a:t>
            </a:r>
          </a:p>
          <a:p>
            <a:r>
              <a:rPr lang="en-US" dirty="0"/>
              <a:t>Baselines run “True” East and West from Initial Point</a:t>
            </a:r>
          </a:p>
          <a:p>
            <a:r>
              <a:rPr lang="en-US" dirty="0"/>
              <a:t>Guide Meridians and Standard Parallels “True Up” the Survey at regular intervals</a:t>
            </a:r>
          </a:p>
          <a:p>
            <a:pPr lvl="1"/>
            <a:r>
              <a:rPr lang="en-US" dirty="0"/>
              <a:t>Quadrangles</a:t>
            </a:r>
          </a:p>
          <a:p>
            <a:r>
              <a:rPr lang="en-US" dirty="0"/>
              <a:t>Monuments set every half mile along all 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3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3EEC42-39F1-4A4D-B8A9-68CA70903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2332037"/>
            <a:ext cx="4350058" cy="4525963"/>
          </a:xfrm>
        </p:spPr>
        <p:txBody>
          <a:bodyPr/>
          <a:lstStyle/>
          <a:p>
            <a:r>
              <a:rPr lang="en-US" dirty="0"/>
              <a:t>Standard Township is 6 miles on each side</a:t>
            </a:r>
          </a:p>
          <a:p>
            <a:r>
              <a:rPr lang="en-US" dirty="0"/>
              <a:t>Township 3 South, Range 3 West, San Bernardino Meridian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20657-EE55-43B5-9CF8-5A66422C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5E6678-B009-4ACC-89CF-72FAD0D0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townships</a:t>
            </a:r>
          </a:p>
        </p:txBody>
      </p:sp>
      <p:pic>
        <p:nvPicPr>
          <p:cNvPr id="9" name="Picture 3" descr="quad">
            <a:extLst>
              <a:ext uri="{FF2B5EF4-FFF2-40B4-BE49-F238E27FC236}">
                <a16:creationId xmlns:a16="http://schemas.microsoft.com/office/drawing/2014/main" id="{9EF4D283-E0EA-439B-B0DF-38DA7CC6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258" r="9804" b="16672"/>
          <a:stretch>
            <a:fillRect/>
          </a:stretch>
        </p:blipFill>
        <p:spPr bwMode="auto">
          <a:xfrm>
            <a:off x="4572000" y="16002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C3D9A3-B553-467C-B5CB-4387A97932D4}"/>
              </a:ext>
            </a:extLst>
          </p:cNvPr>
          <p:cNvSpPr/>
          <p:nvPr/>
        </p:nvSpPr>
        <p:spPr>
          <a:xfrm>
            <a:off x="5237825" y="4572000"/>
            <a:ext cx="76348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18273E-B106-4C38-8E92-F5F8B02A5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2290439"/>
            <a:ext cx="3991252" cy="4384675"/>
          </a:xfrm>
        </p:spPr>
        <p:txBody>
          <a:bodyPr/>
          <a:lstStyle/>
          <a:p>
            <a:r>
              <a:rPr lang="en-US" dirty="0"/>
              <a:t>Standard Section is 1 mile on each side</a:t>
            </a:r>
          </a:p>
          <a:p>
            <a:r>
              <a:rPr lang="en-US" dirty="0"/>
              <a:t>“</a:t>
            </a:r>
            <a:r>
              <a:rPr lang="en-US" dirty="0" err="1"/>
              <a:t>Boustrophedonic</a:t>
            </a:r>
            <a:r>
              <a:rPr lang="en-US" dirty="0"/>
              <a:t> Pattern”</a:t>
            </a:r>
          </a:p>
          <a:p>
            <a:r>
              <a:rPr lang="en-US" dirty="0"/>
              <a:t>Section 8, Township 3 South, Range 3 West, San Bernardino Meridian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10BDF-1949-4E2C-A700-21466691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A10005-C056-44E6-92D1-2E9B2902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sections</a:t>
            </a:r>
          </a:p>
        </p:txBody>
      </p:sp>
      <p:pic>
        <p:nvPicPr>
          <p:cNvPr id="6" name="Picture 3" descr="township">
            <a:extLst>
              <a:ext uri="{FF2B5EF4-FFF2-40B4-BE49-F238E27FC236}">
                <a16:creationId xmlns:a16="http://schemas.microsoft.com/office/drawing/2014/main" id="{ED2FA89A-B343-4B2A-BD37-4C977E86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59111" r="52942" b="11334"/>
          <a:stretch>
            <a:fillRect/>
          </a:stretch>
        </p:blipFill>
        <p:spPr bwMode="auto">
          <a:xfrm>
            <a:off x="4572000" y="1540816"/>
            <a:ext cx="44958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8D23A6-F4AD-42FE-A73B-258327A8C8DE}"/>
              </a:ext>
            </a:extLst>
          </p:cNvPr>
          <p:cNvSpPr/>
          <p:nvPr/>
        </p:nvSpPr>
        <p:spPr>
          <a:xfrm>
            <a:off x="5353235" y="2290439"/>
            <a:ext cx="914400" cy="923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298DF4-5F5D-4C8A-9D83-01A133F5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43" y="2332037"/>
            <a:ext cx="3971728" cy="3669839"/>
          </a:xfrm>
        </p:spPr>
        <p:txBody>
          <a:bodyPr/>
          <a:lstStyle/>
          <a:p>
            <a:r>
              <a:rPr lang="en-US" dirty="0"/>
              <a:t>Northeast Quarter, Southeast Quarter, Section 8, Township 3 South, Range 3 West, San Bernardino Meridian</a:t>
            </a:r>
          </a:p>
          <a:p>
            <a:r>
              <a:rPr lang="en-US" dirty="0"/>
              <a:t>Sections were protracted</a:t>
            </a:r>
          </a:p>
          <a:p>
            <a:pPr lvl="1"/>
            <a:r>
              <a:rPr lang="en-US" dirty="0"/>
              <a:t>No monuments set on interior lines within Section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DE6E1-53DE-4918-9AC2-0245259A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30F99E-1074-41FC-908B-D23EECB3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Aliquot parts of a section</a:t>
            </a:r>
          </a:p>
        </p:txBody>
      </p:sp>
      <p:pic>
        <p:nvPicPr>
          <p:cNvPr id="6" name="Picture 3" descr="sections">
            <a:extLst>
              <a:ext uri="{FF2B5EF4-FFF2-40B4-BE49-F238E27FC236}">
                <a16:creationId xmlns:a16="http://schemas.microsoft.com/office/drawing/2014/main" id="{1818829B-7949-414D-8395-1909A564A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9094" r="13725" b="40891"/>
          <a:stretch>
            <a:fillRect/>
          </a:stretch>
        </p:blipFill>
        <p:spPr bwMode="auto">
          <a:xfrm>
            <a:off x="4113771" y="1547991"/>
            <a:ext cx="4723905" cy="445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7B0F86-409F-4B77-9CA5-1560282BE169}"/>
              </a:ext>
            </a:extLst>
          </p:cNvPr>
          <p:cNvSpPr/>
          <p:nvPr/>
        </p:nvSpPr>
        <p:spPr>
          <a:xfrm>
            <a:off x="7324077" y="3460125"/>
            <a:ext cx="1367161" cy="1447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1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636101-BF31-4B0E-98E6-716C9CB98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02" y="1412778"/>
            <a:ext cx="6152224" cy="475399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68F92-8F8B-46C5-95F3-077A55E9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03FEAE-9ECD-47E3-9E43-62DF9638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of the day</a:t>
            </a:r>
          </a:p>
        </p:txBody>
      </p:sp>
    </p:spTree>
    <p:extLst>
      <p:ext uri="{BB962C8B-B14F-4D97-AF65-F5344CB8AC3E}">
        <p14:creationId xmlns:p14="http://schemas.microsoft.com/office/powerpoint/2010/main" val="1580760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AD3507-0CC7-4B1E-9165-362F57E6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20" y="1449280"/>
            <a:ext cx="2006353" cy="4525963"/>
          </a:xfrm>
        </p:spPr>
        <p:txBody>
          <a:bodyPr/>
          <a:lstStyle/>
          <a:p>
            <a:r>
              <a:rPr lang="en-US" dirty="0"/>
              <a:t>*Actually not part of the Federal PLSS.</a:t>
            </a:r>
          </a:p>
          <a:p>
            <a:r>
              <a:rPr lang="en-US" dirty="0"/>
              <a:t>Rancho Las </a:t>
            </a:r>
            <a:r>
              <a:rPr lang="en-US" dirty="0" err="1"/>
              <a:t>Bolsas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B84D3-7B24-4014-91E1-65F85274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92BB4E-65AB-4290-8876-709D0A09E6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 b="3544"/>
          <a:stretch>
            <a:fillRect/>
          </a:stretch>
        </p:blipFill>
        <p:spPr>
          <a:xfrm>
            <a:off x="2609160" y="1571347"/>
            <a:ext cx="6304020" cy="452596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C370DE8-F848-4787-B0CB-31CB417F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of the day</a:t>
            </a:r>
          </a:p>
        </p:txBody>
      </p:sp>
    </p:spTree>
    <p:extLst>
      <p:ext uri="{BB962C8B-B14F-4D97-AF65-F5344CB8AC3E}">
        <p14:creationId xmlns:p14="http://schemas.microsoft.com/office/powerpoint/2010/main" val="143541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7EFEA-D818-4F6A-A14A-246DCEE5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6E64F3-B81E-4A38-BE4B-E60C1E03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answers</a:t>
            </a:r>
          </a:p>
        </p:txBody>
      </p:sp>
      <p:pic>
        <p:nvPicPr>
          <p:cNvPr id="6" name="Picture 7" descr="Question Mark Green">
            <a:extLst>
              <a:ext uri="{FF2B5EF4-FFF2-40B4-BE49-F238E27FC236}">
                <a16:creationId xmlns:a16="http://schemas.microsoft.com/office/drawing/2014/main" id="{EED6E192-CDD4-4930-B86F-4495FE5A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25061" b="18980"/>
          <a:stretch>
            <a:fillRect/>
          </a:stretch>
        </p:blipFill>
        <p:spPr bwMode="auto">
          <a:xfrm>
            <a:off x="3008359" y="2806700"/>
            <a:ext cx="86518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Question Mark Green">
            <a:extLst>
              <a:ext uri="{FF2B5EF4-FFF2-40B4-BE49-F238E27FC236}">
                <a16:creationId xmlns:a16="http://schemas.microsoft.com/office/drawing/2014/main" id="{BAD7866F-6E27-472D-9C6E-DAFD94DE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25061" b="18980"/>
          <a:stretch>
            <a:fillRect/>
          </a:stretch>
        </p:blipFill>
        <p:spPr bwMode="auto">
          <a:xfrm>
            <a:off x="5473747" y="2892933"/>
            <a:ext cx="86518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Question Mark Green">
            <a:extLst>
              <a:ext uri="{FF2B5EF4-FFF2-40B4-BE49-F238E27FC236}">
                <a16:creationId xmlns:a16="http://schemas.microsoft.com/office/drawing/2014/main" id="{CE2F5EED-DB3C-4A76-B1C0-81EFD6D8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25061" b="18980"/>
          <a:stretch>
            <a:fillRect/>
          </a:stretch>
        </p:blipFill>
        <p:spPr bwMode="auto">
          <a:xfrm>
            <a:off x="3989434" y="2190750"/>
            <a:ext cx="13684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63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BC7B2-ECE4-4CBD-8290-77126FA7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3D3654-455E-41B1-A13F-5EF8275F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E4E2608-28D9-404E-97CE-1F04E150C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458865"/>
              </p:ext>
            </p:extLst>
          </p:nvPr>
        </p:nvGraphicFramePr>
        <p:xfrm>
          <a:off x="1583555" y="1444881"/>
          <a:ext cx="5976890" cy="4618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7543723" imgH="5829300" progId="AcroExch.Document.DC">
                  <p:embed/>
                </p:oleObj>
              </mc:Choice>
              <mc:Fallback>
                <p:oleObj name="Acrobat Document" r:id="rId3" imgW="7543723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3555" y="1444881"/>
                        <a:ext cx="5976890" cy="4618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16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EC3D-8011-4096-8B20-7DB0F643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PLSS Extents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169BDB-FB23-4BA8-B3DF-0672E0359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03" y="1586889"/>
            <a:ext cx="6520573" cy="4368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02127-2C6E-43B1-A6D7-02D853D1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B3007D-B005-46C4-880F-E956CE00F0F0}"/>
              </a:ext>
            </a:extLst>
          </p:cNvPr>
          <p:cNvSpPr/>
          <p:nvPr/>
        </p:nvSpPr>
        <p:spPr>
          <a:xfrm>
            <a:off x="306324" y="2505670"/>
            <a:ext cx="2117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1.5 Billion Acre Subdivision Project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37602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4EC9-ACD2-4861-B6EB-3ED17AE0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1298C-407E-4A0B-8B1F-2A131298F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95528"/>
          </a:xfrm>
        </p:spPr>
        <p:txBody>
          <a:bodyPr/>
          <a:lstStyle/>
          <a:p>
            <a:r>
              <a:rPr lang="en-US" dirty="0"/>
              <a:t>Where is the Southeast Quarter of the Southeast Quarter of Section 19, Township 5 South, Range 10 West, San Bernardino Meridian*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745B8-0CB1-4482-BEA2-3954A3F6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CDB5AEF-9F5C-4183-8CA2-FD08C9925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99" y="2482362"/>
            <a:ext cx="4992401" cy="33445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0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Revolutionary War, United States was land rich, but financially poor</a:t>
            </a:r>
          </a:p>
          <a:p>
            <a:pPr lvl="1"/>
            <a:r>
              <a:rPr lang="en-US" dirty="0"/>
              <a:t>U.S. extended from east coast to Mississippi River and Great Lakes to Gulf of Mexico</a:t>
            </a:r>
          </a:p>
          <a:p>
            <a:r>
              <a:rPr lang="en-US" dirty="0"/>
              <a:t>Needed to sell newly acquired land into private ownership to secure the land, raise money and levy taxes</a:t>
            </a:r>
          </a:p>
          <a:p>
            <a:pPr lvl="1"/>
            <a:r>
              <a:rPr lang="en-US" dirty="0"/>
              <a:t>Before land could be sold, needed to be surveyed</a:t>
            </a:r>
          </a:p>
          <a:p>
            <a:r>
              <a:rPr lang="en-US" dirty="0"/>
              <a:t>Public Land Survey System (PLSS) was originally proposed by Thomas Jefferson</a:t>
            </a:r>
          </a:p>
          <a:p>
            <a:pPr lvl="1"/>
            <a:r>
              <a:rPr lang="en-US" dirty="0"/>
              <a:t>Rectangular system of surveys</a:t>
            </a:r>
          </a:p>
          <a:p>
            <a:pPr lvl="2"/>
            <a:r>
              <a:rPr lang="en-US" dirty="0"/>
              <a:t>Property easily located as compared to “Metes and Bounds” surveys of eastern states</a:t>
            </a:r>
          </a:p>
          <a:p>
            <a:pPr lvl="1"/>
            <a:r>
              <a:rPr lang="en-US" dirty="0"/>
              <a:t>“Genius in its Simplicity”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EA6B-3F8A-4976-9E9B-ACC3F6F2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A262F-6892-4B63-BFDF-FAFB67097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653814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Land Ordinance of 1785</a:t>
            </a:r>
          </a:p>
          <a:p>
            <a:pPr lvl="1"/>
            <a:r>
              <a:rPr lang="en-US" dirty="0"/>
              <a:t>Established the standardized system of subdividing federal land for purchase by settlers</a:t>
            </a:r>
          </a:p>
          <a:p>
            <a:pPr lvl="1"/>
            <a:r>
              <a:rPr lang="en-US" dirty="0"/>
              <a:t>Office of the Surveyor General created</a:t>
            </a:r>
          </a:p>
          <a:p>
            <a:pPr lvl="1"/>
            <a:r>
              <a:rPr lang="en-US" dirty="0"/>
              <a:t>First Surveys conducted in Ohio</a:t>
            </a:r>
          </a:p>
          <a:p>
            <a:pPr lvl="2"/>
            <a:r>
              <a:rPr lang="en-US" dirty="0"/>
              <a:t>Seven Ranges</a:t>
            </a:r>
          </a:p>
          <a:p>
            <a:pPr lvl="2"/>
            <a:r>
              <a:rPr lang="en-US" dirty="0"/>
              <a:t>Beginning Point in Ohio where Ohio, Pennsylvania, and Virginia (now West Virginia) meet</a:t>
            </a:r>
          </a:p>
          <a:p>
            <a:pPr lvl="1"/>
            <a:r>
              <a:rPr lang="en-US" dirty="0"/>
              <a:t>System has been “tweaked” to current method of subdivision</a:t>
            </a:r>
          </a:p>
          <a:p>
            <a:r>
              <a:rPr lang="en-US" dirty="0"/>
              <a:t>Northwest Ordinance of 1787</a:t>
            </a:r>
          </a:p>
          <a:p>
            <a:pPr lvl="1"/>
            <a:r>
              <a:rPr lang="en-US" dirty="0"/>
              <a:t>“Filled in some political blanks” from 1785 ordinance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E3C4F-5789-4CDE-A323-E4ED62AC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D221E-BE5F-4413-9F64-320AFBB4F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71" y="3429000"/>
            <a:ext cx="1463829" cy="19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Points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4536016-5722-4ACC-A47B-1FCA47575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5" y="1480357"/>
            <a:ext cx="6847567" cy="45873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0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EF741-919B-4275-8D68-0F4CE1B8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21DE1F-F278-4661-83AB-BA600FA6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points</a:t>
            </a:r>
          </a:p>
        </p:txBody>
      </p:sp>
      <p:pic>
        <p:nvPicPr>
          <p:cNvPr id="6" name="Picture 7" descr="http://www.pmproject.org/images/Small/PICT1358_small.JPG">
            <a:hlinkClick r:id="rId2"/>
            <a:extLst>
              <a:ext uri="{FF2B5EF4-FFF2-40B4-BE49-F238E27FC236}">
                <a16:creationId xmlns:a16="http://schemas.microsoft.com/office/drawing/2014/main" id="{78CF81DA-A7C9-4DD8-8327-43B2CEA8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08" y="1525058"/>
            <a:ext cx="3212885" cy="42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4765F-CC80-4E53-AB4E-4B20F67092AE}"/>
              </a:ext>
            </a:extLst>
          </p:cNvPr>
          <p:cNvSpPr txBox="1"/>
          <p:nvPr/>
        </p:nvSpPr>
        <p:spPr>
          <a:xfrm>
            <a:off x="1218458" y="5804621"/>
            <a:ext cx="67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San Bernardino Initial Point (1852 – Henry Washington)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69795-BC70-4EC6-A1C0-8D354D9D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r="33932"/>
          <a:stretch/>
        </p:blipFill>
        <p:spPr>
          <a:xfrm>
            <a:off x="1094607" y="1790410"/>
            <a:ext cx="3302100" cy="37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6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4B1D6-60A3-4248-9471-70594E45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67612-AC1F-4CFF-97FB-7DFC43D040C1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DF9EB2-D9D4-40F4-950A-08071729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Meridians and baselines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2A1F56-62F5-4D4D-A8FF-B9F09FE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5" y="1480357"/>
            <a:ext cx="6847567" cy="45873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475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45398"/>
      </a:dk1>
      <a:lt1>
        <a:srgbClr val="FFFFFF"/>
      </a:lt1>
      <a:dk2>
        <a:srgbClr val="242424"/>
      </a:dk2>
      <a:lt2>
        <a:srgbClr val="EEECE1"/>
      </a:lt2>
      <a:accent1>
        <a:srgbClr val="A6BC09"/>
      </a:accent1>
      <a:accent2>
        <a:srgbClr val="EC8C23"/>
      </a:accent2>
      <a:accent3>
        <a:srgbClr val="9A4B22"/>
      </a:accent3>
      <a:accent4>
        <a:srgbClr val="5998D2"/>
      </a:accent4>
      <a:accent5>
        <a:srgbClr val="4D4942"/>
      </a:accent5>
      <a:accent6>
        <a:srgbClr val="706BB1"/>
      </a:accent6>
      <a:hlink>
        <a:srgbClr val="242424"/>
      </a:hlink>
      <a:folHlink>
        <a:srgbClr val="242424"/>
      </a:folHlink>
    </a:clrScheme>
    <a:fontScheme name="Custom 5">
      <a:majorFont>
        <a:latin typeface="Gill Sans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omas_2016_PPT_Temp_Light.potx" id="{4D064A97-0BD9-4DE0-AD75-397BE9112D9E}" vid="{2BD70B6A-B419-4421-BEA1-C824A6D415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413</Words>
  <Application>Microsoft Office PowerPoint</Application>
  <PresentationFormat>On-screen Show (4:3)</PresentationFormat>
  <Paragraphs>69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Gill Sans MT</vt:lpstr>
      <vt:lpstr>Wingdings</vt:lpstr>
      <vt:lpstr>Office Theme</vt:lpstr>
      <vt:lpstr>Acrobat Document</vt:lpstr>
      <vt:lpstr>The public land survey system</vt:lpstr>
      <vt:lpstr>PLSS</vt:lpstr>
      <vt:lpstr>PLSS Extents</vt:lpstr>
      <vt:lpstr>Question of the day</vt:lpstr>
      <vt:lpstr>History</vt:lpstr>
      <vt:lpstr>History</vt:lpstr>
      <vt:lpstr>Initial Points</vt:lpstr>
      <vt:lpstr>Initial points</vt:lpstr>
      <vt:lpstr>Principal Meridians and baselines</vt:lpstr>
      <vt:lpstr>Principal meridians and baselines</vt:lpstr>
      <vt:lpstr>townships</vt:lpstr>
      <vt:lpstr>sections</vt:lpstr>
      <vt:lpstr>Aliquot parts of a section</vt:lpstr>
      <vt:lpstr>Question of the day</vt:lpstr>
      <vt:lpstr>Question of the day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public land survey system</dc:title>
  <dc:creator>Jeremy Evans</dc:creator>
  <cp:lastModifiedBy>Jeremy Evans</cp:lastModifiedBy>
  <cp:revision>43</cp:revision>
  <dcterms:created xsi:type="dcterms:W3CDTF">2019-07-10T14:52:18Z</dcterms:created>
  <dcterms:modified xsi:type="dcterms:W3CDTF">2019-07-15T20:45:59Z</dcterms:modified>
</cp:coreProperties>
</file>