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257" r:id="rId3"/>
    <p:sldId id="298" r:id="rId4"/>
    <p:sldId id="292" r:id="rId5"/>
    <p:sldId id="293" r:id="rId6"/>
    <p:sldId id="294" r:id="rId7"/>
    <p:sldId id="295" r:id="rId8"/>
    <p:sldId id="296" r:id="rId9"/>
    <p:sldId id="297" r:id="rId10"/>
    <p:sldId id="261" r:id="rId11"/>
    <p:sldId id="291" r:id="rId12"/>
    <p:sldId id="275" r:id="rId13"/>
    <p:sldId id="262" r:id="rId14"/>
    <p:sldId id="276" r:id="rId15"/>
    <p:sldId id="280" r:id="rId16"/>
    <p:sldId id="281" r:id="rId17"/>
    <p:sldId id="282" r:id="rId18"/>
    <p:sldId id="263" r:id="rId19"/>
    <p:sldId id="278" r:id="rId20"/>
    <p:sldId id="283" r:id="rId21"/>
    <p:sldId id="279" r:id="rId22"/>
    <p:sldId id="277" r:id="rId23"/>
    <p:sldId id="267" r:id="rId24"/>
    <p:sldId id="266" r:id="rId25"/>
    <p:sldId id="265" r:id="rId26"/>
    <p:sldId id="271" r:id="rId27"/>
    <p:sldId id="269" r:id="rId28"/>
    <p:sldId id="289" r:id="rId29"/>
    <p:sldId id="290" r:id="rId30"/>
    <p:sldId id="284" r:id="rId31"/>
    <p:sldId id="285" r:id="rId32"/>
    <p:sldId id="286" r:id="rId33"/>
    <p:sldId id="287" r:id="rId34"/>
    <p:sldId id="288" r:id="rId3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332" autoAdjust="0"/>
  </p:normalViewPr>
  <p:slideViewPr>
    <p:cSldViewPr snapToGrid="0" showGuides="1">
      <p:cViewPr varScale="1">
        <p:scale>
          <a:sx n="80" d="100"/>
          <a:sy n="80" d="100"/>
        </p:scale>
        <p:origin x="662"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3" d="100"/>
          <a:sy n="83" d="100"/>
        </p:scale>
        <p:origin x="2107"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678032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31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3134"/>
          </a:xfrm>
          <a:prstGeom prst="rect">
            <a:avLst/>
          </a:prstGeom>
        </p:spPr>
        <p:txBody>
          <a:bodyPr vert="horz" lIns="91440" tIns="45720" rIns="91440" bIns="45720" rtlCol="0"/>
          <a:lstStyle>
            <a:lvl1pPr algn="r">
              <a:defRPr sz="1200"/>
            </a:lvl1pPr>
          </a:lstStyle>
          <a:p>
            <a:fld id="{A4AFCB5C-56D8-4FD6-801E-93458373E322}" type="datetimeFigureOut">
              <a:rPr lang="en-US" smtClean="0"/>
              <a:t>7/16/2019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325"/>
            <a:ext cx="7315200" cy="2699841"/>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4866"/>
            <a:ext cx="3962400" cy="343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4866"/>
            <a:ext cx="3962400" cy="343134"/>
          </a:xfrm>
          <a:prstGeom prst="rect">
            <a:avLst/>
          </a:prstGeom>
        </p:spPr>
        <p:txBody>
          <a:bodyPr vert="horz" lIns="91440" tIns="45720" rIns="91440" bIns="45720" rtlCol="0" anchor="b"/>
          <a:lstStyle>
            <a:lvl1pPr algn="r">
              <a:defRPr sz="1200"/>
            </a:lvl1pPr>
          </a:lstStyle>
          <a:p>
            <a:fld id="{D834E688-D199-432F-8E81-70E20D023E25}" type="slidenum">
              <a:rPr lang="en-US" smtClean="0"/>
              <a:t>‹#›</a:t>
            </a:fld>
            <a:endParaRPr lang="en-US"/>
          </a:p>
        </p:txBody>
      </p:sp>
    </p:spTree>
    <p:extLst>
      <p:ext uri="{BB962C8B-B14F-4D97-AF65-F5344CB8AC3E}">
        <p14:creationId xmlns:p14="http://schemas.microsoft.com/office/powerpoint/2010/main" val="318880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34E688-D199-432F-8E81-70E20D023E25}" type="slidenum">
              <a:rPr lang="en-US" smtClean="0"/>
              <a:t>1</a:t>
            </a:fld>
            <a:endParaRPr lang="en-US"/>
          </a:p>
        </p:txBody>
      </p:sp>
    </p:spTree>
    <p:extLst>
      <p:ext uri="{BB962C8B-B14F-4D97-AF65-F5344CB8AC3E}">
        <p14:creationId xmlns:p14="http://schemas.microsoft.com/office/powerpoint/2010/main" val="241469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34E688-D199-432F-8E81-70E20D023E25}" type="slidenum">
              <a:rPr lang="en-US" smtClean="0"/>
              <a:t>2</a:t>
            </a:fld>
            <a:endParaRPr lang="en-US"/>
          </a:p>
        </p:txBody>
      </p:sp>
    </p:spTree>
    <p:extLst>
      <p:ext uri="{BB962C8B-B14F-4D97-AF65-F5344CB8AC3E}">
        <p14:creationId xmlns:p14="http://schemas.microsoft.com/office/powerpoint/2010/main" val="36649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City of Irvine often conduct a preliminary engineering phase on most projects. We invest the time, the staff, and the resources to do our diligence to flush out all issues early that can potentially impact the project.  The preliminary engineering phase acts a guidance to pave the way and sets itinerary for the next two phases.</a:t>
            </a:r>
          </a:p>
          <a:p>
            <a:endParaRPr lang="en-US" dirty="0"/>
          </a:p>
        </p:txBody>
      </p:sp>
      <p:sp>
        <p:nvSpPr>
          <p:cNvPr id="4" name="Slide Number Placeholder 3"/>
          <p:cNvSpPr>
            <a:spLocks noGrp="1"/>
          </p:cNvSpPr>
          <p:nvPr>
            <p:ph type="sldNum" sz="quarter" idx="10"/>
          </p:nvPr>
        </p:nvSpPr>
        <p:spPr/>
        <p:txBody>
          <a:bodyPr/>
          <a:lstStyle/>
          <a:p>
            <a:fld id="{D834E688-D199-432F-8E81-70E20D023E25}" type="slidenum">
              <a:rPr lang="en-US" smtClean="0"/>
              <a:t>3</a:t>
            </a:fld>
            <a:endParaRPr lang="en-US"/>
          </a:p>
        </p:txBody>
      </p:sp>
    </p:spTree>
    <p:extLst>
      <p:ext uri="{BB962C8B-B14F-4D97-AF65-F5344CB8AC3E}">
        <p14:creationId xmlns:p14="http://schemas.microsoft.com/office/powerpoint/2010/main" val="89249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34E688-D199-432F-8E81-70E20D023E25}" type="slidenum">
              <a:rPr lang="en-US" smtClean="0"/>
              <a:t>4</a:t>
            </a:fld>
            <a:endParaRPr lang="en-US"/>
          </a:p>
        </p:txBody>
      </p:sp>
    </p:spTree>
    <p:extLst>
      <p:ext uri="{BB962C8B-B14F-4D97-AF65-F5344CB8AC3E}">
        <p14:creationId xmlns:p14="http://schemas.microsoft.com/office/powerpoint/2010/main" val="415763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1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2336800"/>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1707510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2084310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266065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437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405971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33326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311732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341323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1359175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370193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678A318-0748-420E-9AB7-6F35F76B69D7}" type="datetimeFigureOut">
              <a:rPr lang="en-US" smtClean="0"/>
              <a:t>7/16/2019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F68F10-B39F-4147-9DE1-70B649A9437E}" type="slidenum">
              <a:rPr lang="en-US" smtClean="0"/>
              <a:t>‹#›</a:t>
            </a:fld>
            <a:endParaRPr lang="en-US"/>
          </a:p>
        </p:txBody>
      </p:sp>
    </p:spTree>
    <p:extLst>
      <p:ext uri="{BB962C8B-B14F-4D97-AF65-F5344CB8AC3E}">
        <p14:creationId xmlns:p14="http://schemas.microsoft.com/office/powerpoint/2010/main" val="325328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ctr"/>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31" y="5691499"/>
            <a:ext cx="12184069" cy="1166502"/>
          </a:xfrm>
          <a:prstGeom prst="rect">
            <a:avLst/>
          </a:prstGeom>
        </p:spPr>
      </p:pic>
    </p:spTree>
    <p:extLst>
      <p:ext uri="{BB962C8B-B14F-4D97-AF65-F5344CB8AC3E}">
        <p14:creationId xmlns:p14="http://schemas.microsoft.com/office/powerpoint/2010/main" val="3983335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 y="526037"/>
            <a:ext cx="11020425" cy="2739211"/>
          </a:xfrm>
          <a:prstGeom prst="rect">
            <a:avLst/>
          </a:prstGeom>
          <a:noFill/>
        </p:spPr>
        <p:txBody>
          <a:bodyPr wrap="square" rtlCol="0">
            <a:spAutoFit/>
          </a:bodyPr>
          <a:lstStyle/>
          <a:p>
            <a:pPr algn="ctr"/>
            <a:r>
              <a:rPr lang="en-US" sz="6600" dirty="0" smtClean="0">
                <a:solidFill>
                  <a:srgbClr val="FFFF00"/>
                </a:solidFill>
                <a:cs typeface="Arial" panose="020B0604020202020204" pitchFamily="34" charset="0"/>
              </a:rPr>
              <a:t>Plans and Specs</a:t>
            </a:r>
          </a:p>
          <a:p>
            <a:pPr algn="ctr"/>
            <a:r>
              <a:rPr lang="en-US" sz="4000" dirty="0" smtClean="0">
                <a:solidFill>
                  <a:srgbClr val="FFFF00"/>
                </a:solidFill>
                <a:cs typeface="Arial" panose="020B0604020202020204" pitchFamily="34" charset="0"/>
              </a:rPr>
              <a:t>Coordination with Right of Way and Utilities</a:t>
            </a:r>
          </a:p>
          <a:p>
            <a:pPr algn="ctr"/>
            <a:endParaRPr lang="en-US" sz="6600" dirty="0">
              <a:solidFill>
                <a:srgbClr val="FFFF00"/>
              </a:solidFill>
              <a:cs typeface="Arial" panose="020B0604020202020204" pitchFamily="34" charset="0"/>
            </a:endParaRPr>
          </a:p>
        </p:txBody>
      </p:sp>
      <p:sp>
        <p:nvSpPr>
          <p:cNvPr id="8" name="TextBox 7"/>
          <p:cNvSpPr txBox="1"/>
          <p:nvPr/>
        </p:nvSpPr>
        <p:spPr>
          <a:xfrm>
            <a:off x="-1" y="3265248"/>
            <a:ext cx="12191999" cy="1138773"/>
          </a:xfrm>
          <a:prstGeom prst="rect">
            <a:avLst/>
          </a:prstGeom>
          <a:noFill/>
        </p:spPr>
        <p:txBody>
          <a:bodyPr wrap="square" rtlCol="0">
            <a:spAutoFit/>
          </a:bodyPr>
          <a:lstStyle/>
          <a:p>
            <a:pPr algn="ctr"/>
            <a:r>
              <a:rPr lang="en-US" sz="2000" dirty="0" smtClean="0">
                <a:solidFill>
                  <a:schemeClr val="bg1"/>
                </a:solidFill>
                <a:cs typeface="Arial" panose="020B0604020202020204" pitchFamily="34" charset="0"/>
              </a:rPr>
              <a:t>Presented by</a:t>
            </a:r>
          </a:p>
          <a:p>
            <a:pPr algn="ctr"/>
            <a:r>
              <a:rPr lang="en-US" sz="2400" dirty="0" smtClean="0">
                <a:solidFill>
                  <a:schemeClr val="bg1"/>
                </a:solidFill>
                <a:cs typeface="Arial" panose="020B0604020202020204" pitchFamily="34" charset="0"/>
              </a:rPr>
              <a:t>Uyenly Bui, Senior Civil Engineer, City of Irvine</a:t>
            </a:r>
          </a:p>
          <a:p>
            <a:pPr algn="ctr"/>
            <a:r>
              <a:rPr lang="en-US" sz="2400" dirty="0" smtClean="0">
                <a:solidFill>
                  <a:schemeClr val="bg1"/>
                </a:solidFill>
                <a:cs typeface="Arial" panose="020B0604020202020204" pitchFamily="34" charset="0"/>
              </a:rPr>
              <a:t>Darrell Hartman</a:t>
            </a:r>
            <a:r>
              <a:rPr lang="en-US" sz="2400" dirty="0">
                <a:solidFill>
                  <a:schemeClr val="bg1"/>
                </a:solidFill>
                <a:cs typeface="Arial" panose="020B0604020202020204" pitchFamily="34" charset="0"/>
              </a:rPr>
              <a:t>, Senior Civil Engineer, City of Irvine</a:t>
            </a:r>
            <a:endParaRPr lang="en-US" sz="6600" dirty="0">
              <a:solidFill>
                <a:srgbClr val="FFFF00"/>
              </a:solidFill>
              <a:cs typeface="Arial" panose="020B0604020202020204" pitchFamily="34" charset="0"/>
            </a:endParaRPr>
          </a:p>
        </p:txBody>
      </p:sp>
      <p:sp>
        <p:nvSpPr>
          <p:cNvPr id="9" name="TextBox 8"/>
          <p:cNvSpPr txBox="1"/>
          <p:nvPr/>
        </p:nvSpPr>
        <p:spPr>
          <a:xfrm>
            <a:off x="0" y="5109978"/>
            <a:ext cx="12191999" cy="830997"/>
          </a:xfrm>
          <a:prstGeom prst="rect">
            <a:avLst/>
          </a:prstGeom>
          <a:noFill/>
        </p:spPr>
        <p:txBody>
          <a:bodyPr wrap="square" rtlCol="0">
            <a:spAutoFit/>
          </a:bodyPr>
          <a:lstStyle/>
          <a:p>
            <a:pPr algn="ctr"/>
            <a:r>
              <a:rPr lang="en-US" sz="2400" dirty="0" smtClean="0">
                <a:solidFill>
                  <a:schemeClr val="bg1"/>
                </a:solidFill>
                <a:cs typeface="Arial" panose="020B0604020202020204" pitchFamily="34" charset="0"/>
              </a:rPr>
              <a:t>IRWA Summer Refresh Seminar</a:t>
            </a:r>
          </a:p>
          <a:p>
            <a:pPr algn="ctr"/>
            <a:r>
              <a:rPr lang="en-US" sz="2400" dirty="0" smtClean="0">
                <a:solidFill>
                  <a:schemeClr val="bg1"/>
                </a:solidFill>
                <a:cs typeface="Arial" panose="020B0604020202020204" pitchFamily="34" charset="0"/>
              </a:rPr>
              <a:t>July 16, 2019</a:t>
            </a:r>
            <a:endParaRPr lang="en-US" sz="2800" dirty="0"/>
          </a:p>
        </p:txBody>
      </p:sp>
    </p:spTree>
    <p:extLst>
      <p:ext uri="{BB962C8B-B14F-4D97-AF65-F5344CB8AC3E}">
        <p14:creationId xmlns:p14="http://schemas.microsoft.com/office/powerpoint/2010/main" val="1777748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8844" y="875973"/>
            <a:ext cx="9584574" cy="5447645"/>
          </a:xfrm>
          <a:prstGeom prst="rect">
            <a:avLst/>
          </a:prstGeom>
        </p:spPr>
        <p:txBody>
          <a:bodyPr wrap="square">
            <a:spAutoFit/>
          </a:bodyPr>
          <a:lstStyle/>
          <a:p>
            <a:pPr lvl="0"/>
            <a:r>
              <a:rPr lang="en-US" sz="2400" dirty="0" smtClean="0">
                <a:solidFill>
                  <a:schemeClr val="bg1"/>
                </a:solidFill>
                <a:cs typeface="Arial" panose="020B0604020202020204" pitchFamily="34" charset="0"/>
              </a:rPr>
              <a:t>Final construction documents are developed using preliminary information generated during the Preliminary Engineering phase.</a:t>
            </a:r>
          </a:p>
          <a:p>
            <a:pPr lvl="0"/>
            <a:endParaRPr lang="en-US" sz="1200" dirty="0">
              <a:solidFill>
                <a:schemeClr val="bg1"/>
              </a:solidFill>
              <a:cs typeface="Arial" panose="020B0604020202020204" pitchFamily="34" charset="0"/>
            </a:endParaRPr>
          </a:p>
          <a:p>
            <a:pPr lvl="0"/>
            <a:r>
              <a:rPr lang="en-US" sz="2400" dirty="0" smtClean="0">
                <a:solidFill>
                  <a:schemeClr val="bg1"/>
                </a:solidFill>
                <a:cs typeface="Arial" panose="020B0604020202020204" pitchFamily="34" charset="0"/>
              </a:rPr>
              <a:t>Typical “Scope of </a:t>
            </a:r>
            <a:r>
              <a:rPr lang="en-US" sz="2400" dirty="0" smtClean="0">
                <a:solidFill>
                  <a:schemeClr val="bg1"/>
                </a:solidFill>
                <a:cs typeface="Arial" panose="020B0604020202020204" pitchFamily="34" charset="0"/>
              </a:rPr>
              <a:t>Services</a:t>
            </a:r>
            <a:r>
              <a:rPr lang="en-US" sz="2400" dirty="0" smtClean="0">
                <a:solidFill>
                  <a:schemeClr val="bg1"/>
                </a:solidFill>
                <a:cs typeface="Arial" panose="020B0604020202020204" pitchFamily="34" charset="0"/>
              </a:rPr>
              <a:t>”:</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a:solidFill>
                  <a:schemeClr val="bg1"/>
                </a:solidFill>
                <a:cs typeface="Arial" panose="020B0604020202020204" pitchFamily="34" charset="0"/>
              </a:rPr>
              <a:t>Base/Preliminary Data </a:t>
            </a:r>
            <a:r>
              <a:rPr lang="en-US" sz="2400" dirty="0" smtClean="0">
                <a:solidFill>
                  <a:schemeClr val="bg1"/>
                </a:solidFill>
                <a:cs typeface="Arial" panose="020B0604020202020204" pitchFamily="34" charset="0"/>
              </a:rPr>
              <a:t>Review</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Permits</a:t>
            </a:r>
          </a:p>
          <a:p>
            <a:pPr marL="342900" lvl="0" indent="-342900">
              <a:buFont typeface="Arial" panose="020B0604020202020204" pitchFamily="34" charset="0"/>
              <a:buChar char="•"/>
            </a:pPr>
            <a:r>
              <a:rPr lang="en-US" sz="2400" dirty="0">
                <a:solidFill>
                  <a:schemeClr val="bg1"/>
                </a:solidFill>
                <a:cs typeface="Arial" panose="020B0604020202020204" pitchFamily="34" charset="0"/>
              </a:rPr>
              <a:t>Utilities </a:t>
            </a:r>
            <a:r>
              <a:rPr lang="en-US" sz="2400" dirty="0" smtClean="0">
                <a:solidFill>
                  <a:schemeClr val="bg1"/>
                </a:solidFill>
                <a:cs typeface="Arial" panose="020B0604020202020204" pitchFamily="34" charset="0"/>
              </a:rPr>
              <a:t>Identification</a:t>
            </a:r>
            <a:r>
              <a:rPr lang="en-US" sz="2400" dirty="0">
                <a:solidFill>
                  <a:schemeClr val="bg1"/>
                </a:solidFill>
                <a:cs typeface="Arial" panose="020B0604020202020204" pitchFamily="34" charset="0"/>
              </a:rPr>
              <a:t>, Research, Coordination and </a:t>
            </a:r>
            <a:r>
              <a:rPr lang="en-US" sz="2400" dirty="0" smtClean="0">
                <a:solidFill>
                  <a:schemeClr val="bg1"/>
                </a:solidFill>
                <a:cs typeface="Arial" panose="020B0604020202020204" pitchFamily="34" charset="0"/>
              </a:rPr>
              <a:t>Notices</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Plans</a:t>
            </a:r>
          </a:p>
          <a:p>
            <a:pPr marL="342900" lvl="0" indent="-342900">
              <a:buFont typeface="Arial" panose="020B0604020202020204" pitchFamily="34" charset="0"/>
              <a:buChar char="•"/>
            </a:pPr>
            <a:r>
              <a:rPr lang="en-US" sz="2400" dirty="0">
                <a:solidFill>
                  <a:schemeClr val="bg1"/>
                </a:solidFill>
                <a:cs typeface="Arial" panose="020B0604020202020204" pitchFamily="34" charset="0"/>
              </a:rPr>
              <a:t>Reports, Studies and </a:t>
            </a:r>
            <a:r>
              <a:rPr lang="en-US" sz="2400" dirty="0" smtClean="0">
                <a:solidFill>
                  <a:schemeClr val="bg1"/>
                </a:solidFill>
                <a:cs typeface="Arial" panose="020B0604020202020204" pitchFamily="34" charset="0"/>
              </a:rPr>
              <a:t>Calculations</a:t>
            </a:r>
          </a:p>
          <a:p>
            <a:pPr marL="342900" lvl="0" indent="-342900">
              <a:buFont typeface="Arial" panose="020B0604020202020204" pitchFamily="34" charset="0"/>
              <a:buChar char="•"/>
            </a:pPr>
            <a:r>
              <a:rPr lang="en-US" sz="2400" dirty="0">
                <a:solidFill>
                  <a:schemeClr val="bg1"/>
                </a:solidFill>
                <a:cs typeface="Arial" panose="020B0604020202020204" pitchFamily="34" charset="0"/>
              </a:rPr>
              <a:t>Environmental and Water Quality </a:t>
            </a:r>
            <a:r>
              <a:rPr lang="en-US" sz="2400" dirty="0" smtClean="0">
                <a:solidFill>
                  <a:schemeClr val="bg1"/>
                </a:solidFill>
                <a:cs typeface="Arial" panose="020B0604020202020204" pitchFamily="34" charset="0"/>
              </a:rPr>
              <a:t>Compliance</a:t>
            </a:r>
          </a:p>
          <a:p>
            <a:pPr marL="342900" lvl="0" indent="-342900">
              <a:buFont typeface="Arial" panose="020B0604020202020204" pitchFamily="34" charset="0"/>
              <a:buChar char="•"/>
            </a:pPr>
            <a:r>
              <a:rPr lang="en-US" sz="2400" dirty="0">
                <a:solidFill>
                  <a:schemeClr val="bg1"/>
                </a:solidFill>
                <a:cs typeface="Arial" panose="020B0604020202020204" pitchFamily="34" charset="0"/>
              </a:rPr>
              <a:t>Special </a:t>
            </a:r>
            <a:r>
              <a:rPr lang="en-US" sz="2400" dirty="0" smtClean="0">
                <a:solidFill>
                  <a:schemeClr val="bg1"/>
                </a:solidFill>
                <a:cs typeface="Arial" panose="020B0604020202020204" pitchFamily="34" charset="0"/>
              </a:rPr>
              <a:t>Provisions</a:t>
            </a:r>
          </a:p>
          <a:p>
            <a:pPr marL="342900" lvl="0" indent="-342900">
              <a:buFont typeface="Arial" panose="020B0604020202020204" pitchFamily="34" charset="0"/>
              <a:buChar char="•"/>
            </a:pPr>
            <a:r>
              <a:rPr lang="en-US" sz="2400" dirty="0">
                <a:solidFill>
                  <a:schemeClr val="bg1"/>
                </a:solidFill>
                <a:cs typeface="Arial" panose="020B0604020202020204" pitchFamily="34" charset="0"/>
              </a:rPr>
              <a:t>Quantities and Cost </a:t>
            </a:r>
            <a:r>
              <a:rPr lang="en-US" sz="2400" dirty="0" smtClean="0">
                <a:solidFill>
                  <a:schemeClr val="bg1"/>
                </a:solidFill>
                <a:cs typeface="Arial" panose="020B0604020202020204" pitchFamily="34" charset="0"/>
              </a:rPr>
              <a:t>Estimates</a:t>
            </a:r>
          </a:p>
          <a:p>
            <a:pPr marL="342900" lvl="0" indent="-342900">
              <a:buFont typeface="Arial" panose="020B0604020202020204" pitchFamily="34" charset="0"/>
              <a:buChar char="•"/>
            </a:pPr>
            <a:r>
              <a:rPr lang="en-US" sz="2400" dirty="0">
                <a:solidFill>
                  <a:schemeClr val="bg1"/>
                </a:solidFill>
                <a:cs typeface="Arial" panose="020B0604020202020204" pitchFamily="34" charset="0"/>
              </a:rPr>
              <a:t>Critical Path Method (CPM) </a:t>
            </a:r>
            <a:r>
              <a:rPr lang="en-US" sz="2400" dirty="0" smtClean="0">
                <a:solidFill>
                  <a:schemeClr val="bg1"/>
                </a:solidFill>
                <a:cs typeface="Arial" panose="020B0604020202020204" pitchFamily="34" charset="0"/>
              </a:rPr>
              <a:t>Schedule</a:t>
            </a:r>
          </a:p>
          <a:p>
            <a:pPr marL="342900" lvl="0" indent="-342900">
              <a:buFont typeface="Arial" panose="020B0604020202020204" pitchFamily="34" charset="0"/>
              <a:buChar char="•"/>
            </a:pPr>
            <a:r>
              <a:rPr lang="en-US" sz="2400" dirty="0">
                <a:solidFill>
                  <a:schemeClr val="bg1"/>
                </a:solidFill>
                <a:cs typeface="Arial" panose="020B0604020202020204" pitchFamily="34" charset="0"/>
              </a:rPr>
              <a:t>Right-of-Way Engineering (ROW) and Legal </a:t>
            </a:r>
            <a:r>
              <a:rPr lang="en-US" sz="2400" dirty="0" smtClean="0">
                <a:solidFill>
                  <a:schemeClr val="bg1"/>
                </a:solidFill>
                <a:cs typeface="Arial" panose="020B0604020202020204" pitchFamily="34" charset="0"/>
              </a:rPr>
              <a:t>Descriptions</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Meetings</a:t>
            </a:r>
            <a:r>
              <a:rPr lang="en-US" sz="2400" dirty="0">
                <a:solidFill>
                  <a:schemeClr val="bg1"/>
                </a:solidFill>
                <a:cs typeface="Arial" panose="020B0604020202020204" pitchFamily="34" charset="0"/>
              </a:rPr>
              <a:t>, Presentations and </a:t>
            </a:r>
            <a:r>
              <a:rPr lang="en-US" sz="2400" dirty="0" smtClean="0">
                <a:solidFill>
                  <a:schemeClr val="bg1"/>
                </a:solidFill>
                <a:cs typeface="Arial" panose="020B0604020202020204" pitchFamily="34" charset="0"/>
              </a:rPr>
              <a:t>Exhibits</a:t>
            </a:r>
            <a:endParaRPr lang="en-US" sz="2400" dirty="0">
              <a:solidFill>
                <a:schemeClr val="bg1"/>
              </a:solidFill>
              <a:cs typeface="Arial" panose="020B0604020202020204" pitchFamily="34" charset="0"/>
            </a:endParaRPr>
          </a:p>
        </p:txBody>
      </p:sp>
      <p:sp>
        <p:nvSpPr>
          <p:cNvPr id="4" name="object 2"/>
          <p:cNvSpPr txBox="1">
            <a:spLocks/>
          </p:cNvSpPr>
          <p:nvPr/>
        </p:nvSpPr>
        <p:spPr>
          <a:xfrm>
            <a:off x="1400574" y="432262"/>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FINAL DESIGN</a:t>
            </a:r>
            <a:endParaRPr lang="en-US" sz="2800" b="1" spc="-5" dirty="0">
              <a:solidFill>
                <a:srgbClr val="FFFF00"/>
              </a:solidFill>
              <a:cs typeface="Arial"/>
            </a:endParaRPr>
          </a:p>
        </p:txBody>
      </p:sp>
    </p:spTree>
    <p:extLst>
      <p:ext uri="{BB962C8B-B14F-4D97-AF65-F5344CB8AC3E}">
        <p14:creationId xmlns:p14="http://schemas.microsoft.com/office/powerpoint/2010/main" val="3566783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3565" y="1183545"/>
            <a:ext cx="9584574" cy="5078313"/>
          </a:xfrm>
          <a:prstGeom prst="rect">
            <a:avLst/>
          </a:prstGeom>
        </p:spPr>
        <p:txBody>
          <a:bodyPr wrap="square">
            <a:spAutoFit/>
          </a:bodyPr>
          <a:lstStyle/>
          <a:p>
            <a:pPr lvl="0"/>
            <a:r>
              <a:rPr lang="en-US" sz="2400" dirty="0" smtClean="0">
                <a:solidFill>
                  <a:schemeClr val="bg1"/>
                </a:solidFill>
                <a:cs typeface="Arial" panose="020B0604020202020204" pitchFamily="34" charset="0"/>
              </a:rPr>
              <a:t>Initial information necessary to determine Right of Way needs:</a:t>
            </a:r>
          </a:p>
          <a:p>
            <a:pPr lvl="0"/>
            <a:endParaRPr lang="en-US" sz="1200" dirty="0">
              <a:solidFill>
                <a:schemeClr val="bg1"/>
              </a:solidFill>
              <a:cs typeface="Arial" panose="020B0604020202020204" pitchFamily="34" charset="0"/>
            </a:endParaRPr>
          </a:p>
          <a:p>
            <a:pPr marL="347663" lvl="0" indent="-347663">
              <a:buFont typeface="Arial" panose="020B0604020202020204" pitchFamily="34" charset="0"/>
              <a:buChar char="•"/>
            </a:pPr>
            <a:r>
              <a:rPr lang="en-US" sz="2400" dirty="0">
                <a:solidFill>
                  <a:schemeClr val="bg1"/>
                </a:solidFill>
                <a:cs typeface="Arial" panose="020B0604020202020204" pitchFamily="34" charset="0"/>
              </a:rPr>
              <a:t>Base </a:t>
            </a:r>
            <a:r>
              <a:rPr lang="en-US" sz="2400" dirty="0" smtClean="0">
                <a:solidFill>
                  <a:schemeClr val="bg1"/>
                </a:solidFill>
                <a:cs typeface="Arial" panose="020B0604020202020204" pitchFamily="34" charset="0"/>
              </a:rPr>
              <a:t>map</a:t>
            </a:r>
          </a:p>
          <a:p>
            <a:pPr marL="347663" lvl="0" indent="-347663">
              <a:buFont typeface="Arial" panose="020B0604020202020204" pitchFamily="34" charset="0"/>
              <a:buChar char="•"/>
            </a:pPr>
            <a:r>
              <a:rPr lang="en-US" sz="2400" dirty="0">
                <a:solidFill>
                  <a:schemeClr val="bg1"/>
                </a:solidFill>
                <a:cs typeface="Arial" panose="020B0604020202020204" pitchFamily="34" charset="0"/>
              </a:rPr>
              <a:t>T</a:t>
            </a:r>
            <a:r>
              <a:rPr lang="en-US" sz="2400" dirty="0" smtClean="0">
                <a:solidFill>
                  <a:schemeClr val="bg1"/>
                </a:solidFill>
                <a:cs typeface="Arial" panose="020B0604020202020204" pitchFamily="34" charset="0"/>
              </a:rPr>
              <a:t>opographic survey</a:t>
            </a:r>
          </a:p>
          <a:p>
            <a:pPr marL="347663" lvl="0" indent="-347663">
              <a:buFont typeface="Arial" panose="020B0604020202020204" pitchFamily="34" charset="0"/>
              <a:buChar char="•"/>
            </a:pPr>
            <a:r>
              <a:rPr lang="en-US" sz="2400" dirty="0" smtClean="0">
                <a:solidFill>
                  <a:schemeClr val="bg1"/>
                </a:solidFill>
                <a:cs typeface="Arial" panose="020B0604020202020204" pitchFamily="34" charset="0"/>
              </a:rPr>
              <a:t>Existing right of way information</a:t>
            </a:r>
          </a:p>
          <a:p>
            <a:pPr marL="347663" lvl="0" indent="-347663">
              <a:buFont typeface="Arial" panose="020B0604020202020204" pitchFamily="34" charset="0"/>
              <a:buChar char="•"/>
            </a:pPr>
            <a:r>
              <a:rPr lang="en-US" sz="2400" dirty="0" smtClean="0">
                <a:solidFill>
                  <a:schemeClr val="bg1"/>
                </a:solidFill>
                <a:cs typeface="Arial" panose="020B0604020202020204" pitchFamily="34" charset="0"/>
              </a:rPr>
              <a:t>Proposed improvements/geometrics</a:t>
            </a:r>
          </a:p>
          <a:p>
            <a:pPr marL="347663" lvl="0" indent="-347663">
              <a:buFont typeface="Arial" panose="020B0604020202020204" pitchFamily="34" charset="0"/>
              <a:buChar char="•"/>
            </a:pPr>
            <a:r>
              <a:rPr lang="en-US" sz="2400" dirty="0" smtClean="0">
                <a:solidFill>
                  <a:schemeClr val="bg1"/>
                </a:solidFill>
                <a:cs typeface="Arial" panose="020B0604020202020204" pitchFamily="34" charset="0"/>
              </a:rPr>
              <a:t>Utility relocations/modifications</a:t>
            </a:r>
          </a:p>
          <a:p>
            <a:pPr marL="347663" lvl="0" indent="-347663">
              <a:buFont typeface="+mj-lt"/>
              <a:buAutoNum type="arabicPeriod"/>
            </a:pPr>
            <a:endParaRPr lang="en-US" sz="2400" dirty="0">
              <a:solidFill>
                <a:schemeClr val="bg1"/>
              </a:solidFill>
              <a:cs typeface="Arial" panose="020B0604020202020204" pitchFamily="34" charset="0"/>
            </a:endParaRPr>
          </a:p>
          <a:p>
            <a:pPr lvl="0"/>
            <a:r>
              <a:rPr lang="en-US" sz="2400" dirty="0">
                <a:solidFill>
                  <a:schemeClr val="bg1"/>
                </a:solidFill>
                <a:cs typeface="Arial" panose="020B0604020202020204" pitchFamily="34" charset="0"/>
              </a:rPr>
              <a:t>Right of Way Determination – </a:t>
            </a:r>
            <a:r>
              <a:rPr lang="en-US" sz="2400" dirty="0" smtClean="0">
                <a:solidFill>
                  <a:schemeClr val="bg1"/>
                </a:solidFill>
                <a:cs typeface="Arial" panose="020B0604020202020204" pitchFamily="34" charset="0"/>
              </a:rPr>
              <a:t>Additional </a:t>
            </a:r>
            <a:r>
              <a:rPr lang="en-US" sz="2400" dirty="0">
                <a:solidFill>
                  <a:schemeClr val="bg1"/>
                </a:solidFill>
                <a:cs typeface="Arial" panose="020B0604020202020204" pitchFamily="34" charset="0"/>
              </a:rPr>
              <a:t>right of way </a:t>
            </a:r>
            <a:r>
              <a:rPr lang="en-US" sz="2400" dirty="0" smtClean="0">
                <a:solidFill>
                  <a:schemeClr val="bg1"/>
                </a:solidFill>
                <a:cs typeface="Arial" panose="020B0604020202020204" pitchFamily="34" charset="0"/>
              </a:rPr>
              <a:t>needs are determined by comparing existing </a:t>
            </a:r>
            <a:r>
              <a:rPr lang="en-US" sz="2400" dirty="0">
                <a:solidFill>
                  <a:schemeClr val="bg1"/>
                </a:solidFill>
                <a:cs typeface="Arial" panose="020B0604020202020204" pitchFamily="34" charset="0"/>
              </a:rPr>
              <a:t>right of </a:t>
            </a:r>
            <a:r>
              <a:rPr lang="en-US" sz="2400" dirty="0" smtClean="0">
                <a:solidFill>
                  <a:schemeClr val="bg1"/>
                </a:solidFill>
                <a:cs typeface="Arial" panose="020B0604020202020204" pitchFamily="34" charset="0"/>
              </a:rPr>
              <a:t>way information and proposed improvements. Care must be taken to allow for access and construction of the improvements as well as the improvements themselves.</a:t>
            </a:r>
            <a:endParaRPr lang="en-US" sz="2400" dirty="0">
              <a:solidFill>
                <a:schemeClr val="bg1"/>
              </a:solidFill>
              <a:cs typeface="Arial" panose="020B0604020202020204" pitchFamily="34" charset="0"/>
            </a:endParaRPr>
          </a:p>
          <a:p>
            <a:pPr lvl="0"/>
            <a:r>
              <a:rPr lang="en-US" sz="2400" dirty="0">
                <a:solidFill>
                  <a:schemeClr val="bg1"/>
                </a:solidFill>
                <a:cs typeface="Arial" panose="020B0604020202020204" pitchFamily="34" charset="0"/>
              </a:rPr>
              <a:t> </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498764"/>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a:solidFill>
                  <a:srgbClr val="FFFF00"/>
                </a:solidFill>
                <a:cs typeface="Arial"/>
              </a:rPr>
              <a:t>ROW </a:t>
            </a:r>
            <a:r>
              <a:rPr lang="en-US" sz="2800" b="1" spc="-5" dirty="0" smtClean="0">
                <a:solidFill>
                  <a:srgbClr val="FFFF00"/>
                </a:solidFill>
                <a:cs typeface="Arial"/>
              </a:rPr>
              <a:t>NEEDS</a:t>
            </a:r>
            <a:endParaRPr lang="en-US" sz="2800" b="1" spc="-5" dirty="0">
              <a:solidFill>
                <a:srgbClr val="FFFF00"/>
              </a:solidFill>
              <a:cs typeface="Arial"/>
            </a:endParaRPr>
          </a:p>
        </p:txBody>
      </p:sp>
    </p:spTree>
    <p:extLst>
      <p:ext uri="{BB962C8B-B14F-4D97-AF65-F5344CB8AC3E}">
        <p14:creationId xmlns:p14="http://schemas.microsoft.com/office/powerpoint/2010/main" val="3608977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6599" y="1358111"/>
            <a:ext cx="8737297" cy="5632311"/>
          </a:xfrm>
          <a:prstGeom prst="rect">
            <a:avLst/>
          </a:prstGeom>
        </p:spPr>
        <p:txBody>
          <a:bodyPr wrap="square">
            <a:spAutoFit/>
          </a:bodyPr>
          <a:lstStyle/>
          <a:p>
            <a:pPr lvl="0"/>
            <a:r>
              <a:rPr lang="en-US" sz="2000" dirty="0">
                <a:solidFill>
                  <a:schemeClr val="bg1"/>
                </a:solidFill>
                <a:cs typeface="Arial" panose="020B0604020202020204" pitchFamily="34" charset="0"/>
              </a:rPr>
              <a:t> </a:t>
            </a:r>
            <a:r>
              <a:rPr lang="en-US" sz="2400" u="sng" dirty="0">
                <a:solidFill>
                  <a:schemeClr val="bg1"/>
                </a:solidFill>
                <a:cs typeface="Arial" panose="020B0604020202020204" pitchFamily="34" charset="0"/>
              </a:rPr>
              <a:t>65% Design</a:t>
            </a:r>
            <a:r>
              <a:rPr lang="en-US" sz="2400" dirty="0">
                <a:solidFill>
                  <a:schemeClr val="bg1"/>
                </a:solidFill>
                <a:cs typeface="Arial" panose="020B0604020202020204" pitchFamily="34" charset="0"/>
              </a:rPr>
              <a:t>: </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ROW </a:t>
            </a:r>
            <a:r>
              <a:rPr lang="en-US" sz="2400" dirty="0">
                <a:solidFill>
                  <a:schemeClr val="bg1"/>
                </a:solidFill>
                <a:cs typeface="Arial" panose="020B0604020202020204" pitchFamily="34" charset="0"/>
              </a:rPr>
              <a:t>activity may </a:t>
            </a:r>
            <a:r>
              <a:rPr lang="en-US" sz="2400" dirty="0" smtClean="0">
                <a:solidFill>
                  <a:schemeClr val="bg1"/>
                </a:solidFill>
                <a:cs typeface="Arial" panose="020B0604020202020204" pitchFamily="34" charset="0"/>
              </a:rPr>
              <a:t>begin</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For tight project schedule - Enables </a:t>
            </a:r>
            <a:r>
              <a:rPr lang="en-US" sz="2400" dirty="0">
                <a:solidFill>
                  <a:schemeClr val="bg1"/>
                </a:solidFill>
                <a:cs typeface="Arial" panose="020B0604020202020204" pitchFamily="34" charset="0"/>
              </a:rPr>
              <a:t>the ROW to be </a:t>
            </a:r>
            <a:r>
              <a:rPr lang="en-US" sz="2400" dirty="0" smtClean="0">
                <a:solidFill>
                  <a:schemeClr val="bg1"/>
                </a:solidFill>
                <a:cs typeface="Arial" panose="020B0604020202020204" pitchFamily="34" charset="0"/>
              </a:rPr>
              <a:t>secured in </a:t>
            </a:r>
            <a:r>
              <a:rPr lang="en-US" sz="2400" dirty="0">
                <a:solidFill>
                  <a:schemeClr val="bg1"/>
                </a:solidFill>
                <a:cs typeface="Arial" panose="020B0604020202020204" pitchFamily="34" charset="0"/>
              </a:rPr>
              <a:t>time to meet project </a:t>
            </a:r>
            <a:r>
              <a:rPr lang="en-US" sz="2400" dirty="0" smtClean="0">
                <a:solidFill>
                  <a:schemeClr val="bg1"/>
                </a:solidFill>
                <a:cs typeface="Arial" panose="020B0604020202020204" pitchFamily="34" charset="0"/>
              </a:rPr>
              <a:t>schedule</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However, may need </a:t>
            </a:r>
            <a:r>
              <a:rPr lang="en-US" sz="2400" dirty="0">
                <a:solidFill>
                  <a:schemeClr val="bg1"/>
                </a:solidFill>
                <a:cs typeface="Arial" panose="020B0604020202020204" pitchFamily="34" charset="0"/>
              </a:rPr>
              <a:t>to go back and acquire additional ROW </a:t>
            </a:r>
            <a:r>
              <a:rPr lang="en-US" sz="2400" dirty="0" smtClean="0">
                <a:solidFill>
                  <a:schemeClr val="bg1"/>
                </a:solidFill>
                <a:cs typeface="Arial" panose="020B0604020202020204" pitchFamily="34" charset="0"/>
              </a:rPr>
              <a:t>if  any design issues cause a change </a:t>
            </a:r>
            <a:r>
              <a:rPr lang="en-US" sz="2400" dirty="0">
                <a:solidFill>
                  <a:schemeClr val="bg1"/>
                </a:solidFill>
                <a:cs typeface="Arial" panose="020B0604020202020204" pitchFamily="34" charset="0"/>
              </a:rPr>
              <a:t>in ROW requirements </a:t>
            </a:r>
            <a:r>
              <a:rPr lang="en-US" sz="2400" dirty="0" smtClean="0">
                <a:solidFill>
                  <a:schemeClr val="bg1"/>
                </a:solidFill>
                <a:cs typeface="Arial" panose="020B0604020202020204" pitchFamily="34" charset="0"/>
              </a:rPr>
              <a:t>as we </a:t>
            </a:r>
            <a:r>
              <a:rPr lang="en-US" sz="2400" dirty="0">
                <a:solidFill>
                  <a:schemeClr val="bg1"/>
                </a:solidFill>
                <a:cs typeface="Arial" panose="020B0604020202020204" pitchFamily="34" charset="0"/>
              </a:rPr>
              <a:t>approach 85% to 100% </a:t>
            </a:r>
            <a:r>
              <a:rPr lang="en-US" sz="2400" dirty="0" smtClean="0">
                <a:solidFill>
                  <a:schemeClr val="bg1"/>
                </a:solidFill>
                <a:cs typeface="Arial" panose="020B0604020202020204" pitchFamily="34" charset="0"/>
              </a:rPr>
              <a:t>design</a:t>
            </a:r>
          </a:p>
          <a:p>
            <a:pPr marL="342900" lvl="0" indent="-342900">
              <a:buFont typeface="Arial" panose="020B0604020202020204" pitchFamily="34" charset="0"/>
              <a:buChar char="•"/>
            </a:pPr>
            <a:endParaRPr lang="en-US" sz="2400" dirty="0">
              <a:solidFill>
                <a:schemeClr val="bg1"/>
              </a:solidFill>
              <a:cs typeface="Arial" panose="020B0604020202020204" pitchFamily="34" charset="0"/>
            </a:endParaRPr>
          </a:p>
          <a:p>
            <a:pPr lvl="0"/>
            <a:r>
              <a:rPr lang="en-US" sz="2400" u="sng" dirty="0">
                <a:solidFill>
                  <a:schemeClr val="bg1"/>
                </a:solidFill>
                <a:cs typeface="Arial" panose="020B0604020202020204" pitchFamily="34" charset="0"/>
              </a:rPr>
              <a:t>85% to 100% </a:t>
            </a:r>
            <a:r>
              <a:rPr lang="en-US" sz="2400" u="sng" dirty="0" smtClean="0">
                <a:solidFill>
                  <a:schemeClr val="bg1"/>
                </a:solidFill>
                <a:cs typeface="Arial" panose="020B0604020202020204" pitchFamily="34" charset="0"/>
              </a:rPr>
              <a:t>Design</a:t>
            </a:r>
            <a:r>
              <a:rPr lang="en-US" sz="2400" dirty="0">
                <a:solidFill>
                  <a:schemeClr val="bg1"/>
                </a:solidFill>
                <a:cs typeface="Arial" panose="020B0604020202020204" pitchFamily="34" charset="0"/>
              </a:rPr>
              <a:t>: </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a:solidFill>
                  <a:schemeClr val="bg1"/>
                </a:solidFill>
                <a:cs typeface="Arial" panose="020B0604020202020204" pitchFamily="34" charset="0"/>
              </a:rPr>
              <a:t>I</a:t>
            </a:r>
            <a:r>
              <a:rPr lang="en-US" sz="2400" dirty="0" smtClean="0">
                <a:solidFill>
                  <a:schemeClr val="bg1"/>
                </a:solidFill>
                <a:cs typeface="Arial" panose="020B0604020202020204" pitchFamily="34" charset="0"/>
              </a:rPr>
              <a:t>deally </a:t>
            </a:r>
            <a:r>
              <a:rPr lang="en-US" sz="2400" dirty="0">
                <a:solidFill>
                  <a:schemeClr val="bg1"/>
                </a:solidFill>
                <a:cs typeface="Arial" panose="020B0604020202020204" pitchFamily="34" charset="0"/>
              </a:rPr>
              <a:t>ROW Activity should begin at 85-100</a:t>
            </a:r>
            <a:r>
              <a:rPr lang="en-US" sz="2400" dirty="0" smtClean="0">
                <a:solidFill>
                  <a:schemeClr val="bg1"/>
                </a:solidFill>
                <a:cs typeface="Arial" panose="020B0604020202020204" pitchFamily="34" charset="0"/>
              </a:rPr>
              <a:t>% </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The changes to </a:t>
            </a:r>
            <a:r>
              <a:rPr lang="en-US" sz="2400" dirty="0">
                <a:solidFill>
                  <a:schemeClr val="bg1"/>
                </a:solidFill>
                <a:cs typeface="Arial" panose="020B0604020202020204" pitchFamily="34" charset="0"/>
              </a:rPr>
              <a:t>ROW requirements will be </a:t>
            </a:r>
            <a:r>
              <a:rPr lang="en-US" sz="2400" dirty="0" smtClean="0">
                <a:solidFill>
                  <a:schemeClr val="bg1"/>
                </a:solidFill>
                <a:cs typeface="Arial" panose="020B0604020202020204" pitchFamily="34" charset="0"/>
              </a:rPr>
              <a:t>minimal</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However</a:t>
            </a:r>
            <a:r>
              <a:rPr lang="en-US" sz="2400" dirty="0">
                <a:solidFill>
                  <a:schemeClr val="bg1"/>
                </a:solidFill>
                <a:cs typeface="Arial" panose="020B0604020202020204" pitchFamily="34" charset="0"/>
              </a:rPr>
              <a:t>, project schedule may suffer due to </a:t>
            </a:r>
            <a:r>
              <a:rPr lang="en-US" sz="2400" dirty="0" smtClean="0">
                <a:solidFill>
                  <a:schemeClr val="bg1"/>
                </a:solidFill>
                <a:cs typeface="Arial" panose="020B0604020202020204" pitchFamily="34" charset="0"/>
              </a:rPr>
              <a:t>a later </a:t>
            </a:r>
            <a:r>
              <a:rPr lang="en-US" sz="2400" dirty="0">
                <a:solidFill>
                  <a:schemeClr val="bg1"/>
                </a:solidFill>
                <a:cs typeface="Arial" panose="020B0604020202020204" pitchFamily="34" charset="0"/>
              </a:rPr>
              <a:t>start date for right of way </a:t>
            </a:r>
            <a:r>
              <a:rPr lang="en-US" sz="2400" dirty="0" smtClean="0">
                <a:solidFill>
                  <a:schemeClr val="bg1"/>
                </a:solidFill>
                <a:cs typeface="Arial" panose="020B0604020202020204" pitchFamily="34" charset="0"/>
              </a:rPr>
              <a:t>activities</a:t>
            </a: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216599" y="631767"/>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FINAL DESIGN SCHEDULE</a:t>
            </a:r>
            <a:endParaRPr lang="en-US" sz="2800" b="1" spc="-5" dirty="0">
              <a:solidFill>
                <a:srgbClr val="FFFF00"/>
              </a:solidFill>
              <a:cs typeface="Arial"/>
            </a:endParaRPr>
          </a:p>
        </p:txBody>
      </p:sp>
    </p:spTree>
    <p:extLst>
      <p:ext uri="{BB962C8B-B14F-4D97-AF65-F5344CB8AC3E}">
        <p14:creationId xmlns:p14="http://schemas.microsoft.com/office/powerpoint/2010/main" val="2874614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607" y="1378655"/>
            <a:ext cx="8737297" cy="4339650"/>
          </a:xfrm>
          <a:prstGeom prst="rect">
            <a:avLst/>
          </a:prstGeom>
        </p:spPr>
        <p:txBody>
          <a:bodyPr wrap="square">
            <a:spAutoFit/>
          </a:bodyPr>
          <a:lstStyle/>
          <a:p>
            <a:pPr lvl="0"/>
            <a:r>
              <a:rPr lang="en-US" sz="2400" dirty="0" smtClean="0">
                <a:solidFill>
                  <a:schemeClr val="bg1"/>
                </a:solidFill>
                <a:cs typeface="Arial" panose="020B0604020202020204" pitchFamily="34" charset="0"/>
              </a:rPr>
              <a:t>Activities:</a:t>
            </a:r>
          </a:p>
          <a:p>
            <a:pPr lvl="0"/>
            <a:endParaRPr lang="en-US" sz="1200" dirty="0">
              <a:solidFill>
                <a:schemeClr val="bg1"/>
              </a:solidFill>
              <a:cs typeface="Arial" panose="020B0604020202020204" pitchFamily="34" charset="0"/>
            </a:endParaRPr>
          </a:p>
          <a:p>
            <a:pPr marL="342900" indent="-342900">
              <a:buFont typeface="Arial" panose="020B0604020202020204" pitchFamily="34" charset="0"/>
              <a:buChar char="•"/>
            </a:pPr>
            <a:r>
              <a:rPr lang="en-US" sz="2400" dirty="0" smtClean="0">
                <a:solidFill>
                  <a:schemeClr val="bg1"/>
                </a:solidFill>
                <a:cs typeface="Arial" panose="020B0604020202020204" pitchFamily="34" charset="0"/>
              </a:rPr>
              <a:t>Title </a:t>
            </a:r>
            <a:r>
              <a:rPr lang="en-US" sz="2400" dirty="0">
                <a:solidFill>
                  <a:schemeClr val="bg1"/>
                </a:solidFill>
                <a:cs typeface="Arial" panose="020B0604020202020204" pitchFamily="34" charset="0"/>
              </a:rPr>
              <a:t>reports – </a:t>
            </a:r>
            <a:r>
              <a:rPr lang="en-US" sz="2400" dirty="0" smtClean="0">
                <a:solidFill>
                  <a:schemeClr val="bg1"/>
                </a:solidFill>
                <a:cs typeface="Arial" panose="020B0604020202020204" pitchFamily="34" charset="0"/>
              </a:rPr>
              <a:t>Property dimensions and encumbrances: liens</a:t>
            </a:r>
            <a:r>
              <a:rPr lang="en-US" sz="2400" dirty="0">
                <a:solidFill>
                  <a:schemeClr val="bg1"/>
                </a:solidFill>
                <a:cs typeface="Arial" panose="020B0604020202020204" pitchFamily="34" charset="0"/>
              </a:rPr>
              <a:t>, </a:t>
            </a:r>
            <a:r>
              <a:rPr lang="en-US" sz="2400" dirty="0" smtClean="0">
                <a:solidFill>
                  <a:schemeClr val="bg1"/>
                </a:solidFill>
                <a:cs typeface="Arial" panose="020B0604020202020204" pitchFamily="34" charset="0"/>
              </a:rPr>
              <a:t>easements, etc.</a:t>
            </a:r>
          </a:p>
          <a:p>
            <a:pPr marL="342900" indent="-342900">
              <a:buFont typeface="Arial" panose="020B0604020202020204" pitchFamily="34" charset="0"/>
              <a:buChar char="•"/>
            </a:pPr>
            <a:r>
              <a:rPr lang="en-US" sz="2400" dirty="0" smtClean="0">
                <a:solidFill>
                  <a:schemeClr val="bg1"/>
                </a:solidFill>
                <a:cs typeface="Arial" panose="020B0604020202020204" pitchFamily="34" charset="0"/>
              </a:rPr>
              <a:t>Preparation </a:t>
            </a:r>
            <a:r>
              <a:rPr lang="en-US" sz="2400" dirty="0">
                <a:solidFill>
                  <a:schemeClr val="bg1"/>
                </a:solidFill>
                <a:cs typeface="Arial" panose="020B0604020202020204" pitchFamily="34" charset="0"/>
              </a:rPr>
              <a:t>of ROW maps and legal descriptions by the City’s </a:t>
            </a:r>
            <a:r>
              <a:rPr lang="en-US" sz="2400" dirty="0" smtClean="0">
                <a:solidFill>
                  <a:schemeClr val="bg1"/>
                </a:solidFill>
                <a:cs typeface="Arial" panose="020B0604020202020204" pitchFamily="34" charset="0"/>
              </a:rPr>
              <a:t>design consultant</a:t>
            </a:r>
            <a:endParaRPr lang="en-US" sz="2400" dirty="0">
              <a:solidFill>
                <a:schemeClr val="bg1"/>
              </a:solidFill>
              <a:cs typeface="Arial" panose="020B0604020202020204" pitchFamily="34" charset="0"/>
            </a:endParaRPr>
          </a:p>
          <a:p>
            <a:pPr marL="342900" indent="-342900">
              <a:buFont typeface="Arial" panose="020B0604020202020204" pitchFamily="34" charset="0"/>
              <a:buChar char="•"/>
            </a:pPr>
            <a:r>
              <a:rPr lang="en-US" sz="2400" dirty="0">
                <a:solidFill>
                  <a:schemeClr val="bg1"/>
                </a:solidFill>
                <a:cs typeface="Arial" panose="020B0604020202020204" pitchFamily="34" charset="0"/>
              </a:rPr>
              <a:t>Preparation of the Appraisal – prepared by the City’s appraisal consultant</a:t>
            </a:r>
          </a:p>
          <a:p>
            <a:pPr marL="342900" indent="-342900">
              <a:buFont typeface="Arial" panose="020B0604020202020204" pitchFamily="34" charset="0"/>
              <a:buChar char="•"/>
            </a:pPr>
            <a:r>
              <a:rPr lang="en-US" sz="2400" dirty="0">
                <a:solidFill>
                  <a:schemeClr val="bg1"/>
                </a:solidFill>
                <a:cs typeface="Arial" panose="020B0604020202020204" pitchFamily="34" charset="0"/>
              </a:rPr>
              <a:t>Preparation of the offer and negotiations for the property by the City</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280607" y="706582"/>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ROW ACTIVITIES</a:t>
            </a:r>
            <a:endParaRPr lang="en-US" sz="2800" b="1" spc="-5" dirty="0">
              <a:solidFill>
                <a:srgbClr val="FFFF00"/>
              </a:solidFill>
              <a:cs typeface="Arial"/>
            </a:endParaRPr>
          </a:p>
        </p:txBody>
      </p:sp>
    </p:spTree>
    <p:extLst>
      <p:ext uri="{BB962C8B-B14F-4D97-AF65-F5344CB8AC3E}">
        <p14:creationId xmlns:p14="http://schemas.microsoft.com/office/powerpoint/2010/main" val="3102767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525" y="802940"/>
            <a:ext cx="9343937" cy="1200329"/>
          </a:xfrm>
          <a:prstGeom prst="rect">
            <a:avLst/>
          </a:prstGeom>
        </p:spPr>
        <p:txBody>
          <a:bodyPr wrap="square">
            <a:spAutoFit/>
          </a:bodyPr>
          <a:lstStyle/>
          <a:p>
            <a:r>
              <a:rPr lang="en-US" sz="2400" dirty="0" smtClean="0">
                <a:solidFill>
                  <a:schemeClr val="bg1"/>
                </a:solidFill>
                <a:cs typeface="Arial" panose="020B0604020202020204" pitchFamily="34" charset="0"/>
              </a:rPr>
              <a:t>Title </a:t>
            </a:r>
            <a:r>
              <a:rPr lang="en-US" sz="2400" dirty="0">
                <a:solidFill>
                  <a:schemeClr val="bg1"/>
                </a:solidFill>
                <a:cs typeface="Arial" panose="020B0604020202020204" pitchFamily="34" charset="0"/>
              </a:rPr>
              <a:t>reports – </a:t>
            </a:r>
            <a:r>
              <a:rPr lang="en-US" sz="2400" dirty="0" smtClean="0">
                <a:solidFill>
                  <a:schemeClr val="bg1"/>
                </a:solidFill>
                <a:cs typeface="Arial" panose="020B0604020202020204" pitchFamily="34" charset="0"/>
              </a:rPr>
              <a:t>Details liens</a:t>
            </a:r>
            <a:r>
              <a:rPr lang="en-US" sz="2400" dirty="0">
                <a:solidFill>
                  <a:schemeClr val="bg1"/>
                </a:solidFill>
                <a:cs typeface="Arial" panose="020B0604020202020204" pitchFamily="34" charset="0"/>
              </a:rPr>
              <a:t>, </a:t>
            </a:r>
            <a:r>
              <a:rPr lang="en-US" sz="2400" dirty="0" smtClean="0">
                <a:solidFill>
                  <a:schemeClr val="bg1"/>
                </a:solidFill>
                <a:cs typeface="Arial" panose="020B0604020202020204" pitchFamily="34" charset="0"/>
              </a:rPr>
              <a:t>easements, etc. </a:t>
            </a:r>
            <a:r>
              <a:rPr lang="en-US" sz="2400" dirty="0">
                <a:solidFill>
                  <a:schemeClr val="bg1"/>
                </a:solidFill>
                <a:cs typeface="Arial" panose="020B0604020202020204" pitchFamily="34" charset="0"/>
              </a:rPr>
              <a:t>on the properties</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382637" y="359229"/>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TITLE REPORT</a:t>
            </a:r>
            <a:endParaRPr lang="en-US" sz="2800" b="1" spc="-5" dirty="0">
              <a:solidFill>
                <a:srgbClr val="FFFF00"/>
              </a:solidFill>
              <a:cs typeface="Arial"/>
            </a:endParaRPr>
          </a:p>
        </p:txBody>
      </p:sp>
      <p:pic>
        <p:nvPicPr>
          <p:cNvPr id="3" name="Picture 2"/>
          <p:cNvPicPr>
            <a:picLocks noChangeAspect="1"/>
          </p:cNvPicPr>
          <p:nvPr/>
        </p:nvPicPr>
        <p:blipFill>
          <a:blip r:embed="rId2"/>
          <a:stretch>
            <a:fillRect/>
          </a:stretch>
        </p:blipFill>
        <p:spPr>
          <a:xfrm>
            <a:off x="1990868" y="1335436"/>
            <a:ext cx="3922326" cy="4661141"/>
          </a:xfrm>
          <a:prstGeom prst="rect">
            <a:avLst/>
          </a:prstGeom>
        </p:spPr>
      </p:pic>
      <p:pic>
        <p:nvPicPr>
          <p:cNvPr id="5" name="Picture 4"/>
          <p:cNvPicPr>
            <a:picLocks noChangeAspect="1"/>
          </p:cNvPicPr>
          <p:nvPr/>
        </p:nvPicPr>
        <p:blipFill>
          <a:blip r:embed="rId3"/>
          <a:stretch>
            <a:fillRect/>
          </a:stretch>
        </p:blipFill>
        <p:spPr>
          <a:xfrm>
            <a:off x="6325291" y="1335436"/>
            <a:ext cx="3821754" cy="4661141"/>
          </a:xfrm>
          <a:prstGeom prst="rect">
            <a:avLst/>
          </a:prstGeom>
        </p:spPr>
      </p:pic>
    </p:spTree>
    <p:extLst>
      <p:ext uri="{BB962C8B-B14F-4D97-AF65-F5344CB8AC3E}">
        <p14:creationId xmlns:p14="http://schemas.microsoft.com/office/powerpoint/2010/main" val="3846235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61" y="306936"/>
            <a:ext cx="11006051" cy="590839"/>
          </a:xfrm>
        </p:spPr>
        <p:txBody>
          <a:bodyPr/>
          <a:lstStyle/>
          <a:p>
            <a:pPr marL="12700" marR="5080" lvl="0" indent="533400" algn="ctr">
              <a:lnSpc>
                <a:spcPct val="100000"/>
              </a:lnSpc>
              <a:spcBef>
                <a:spcPts val="100"/>
              </a:spcBef>
            </a:pPr>
            <a:r>
              <a:rPr lang="en-US" sz="2800" spc="-5" dirty="0" smtClean="0">
                <a:solidFill>
                  <a:srgbClr val="FFFF00"/>
                </a:solidFill>
                <a:latin typeface="Calibri" panose="020F0502020204030204"/>
                <a:ea typeface="+mn-ea"/>
                <a:cs typeface="Arial"/>
              </a:rPr>
              <a:t>ROW EXHIBIT (COMPREHENSIVE)</a:t>
            </a:r>
            <a:endParaRPr lang="en-US" sz="2800" spc="-5" dirty="0">
              <a:solidFill>
                <a:srgbClr val="FFFF00"/>
              </a:solidFill>
              <a:latin typeface="Calibri" panose="020F0502020204030204"/>
              <a:ea typeface="+mn-ea"/>
              <a:cs typeface="Arial"/>
            </a:endParaRPr>
          </a:p>
        </p:txBody>
      </p:sp>
      <p:graphicFrame>
        <p:nvGraphicFramePr>
          <p:cNvPr id="4" name="Object 3"/>
          <p:cNvGraphicFramePr>
            <a:graphicFrameLocks noChangeAspect="1"/>
          </p:cNvGraphicFramePr>
          <p:nvPr/>
        </p:nvGraphicFramePr>
        <p:xfrm>
          <a:off x="1407163" y="1039092"/>
          <a:ext cx="9640452" cy="4820226"/>
        </p:xfrm>
        <a:graphic>
          <a:graphicData uri="http://schemas.openxmlformats.org/presentationml/2006/ole">
            <mc:AlternateContent xmlns:mc="http://schemas.openxmlformats.org/markup-compatibility/2006">
              <mc:Choice xmlns:v="urn:schemas-microsoft-com:vml" Requires="v">
                <p:oleObj spid="_x0000_s1040" name="Acrobat Document" r:id="rId3" imgW="32918400" imgH="16459200" progId="AcroExch.Document.DC">
                  <p:embed/>
                </p:oleObj>
              </mc:Choice>
              <mc:Fallback>
                <p:oleObj name="Acrobat Document" r:id="rId3" imgW="32918400" imgH="16459200" progId="AcroExch.Document.DC">
                  <p:embed/>
                  <p:pic>
                    <p:nvPicPr>
                      <p:cNvPr id="4" name="Object 3"/>
                      <p:cNvPicPr/>
                      <p:nvPr/>
                    </p:nvPicPr>
                    <p:blipFill>
                      <a:blip r:embed="rId4"/>
                      <a:stretch>
                        <a:fillRect/>
                      </a:stretch>
                    </p:blipFill>
                    <p:spPr>
                      <a:xfrm>
                        <a:off x="1407163" y="1039092"/>
                        <a:ext cx="9640452" cy="4820226"/>
                      </a:xfrm>
                      <a:prstGeom prst="rect">
                        <a:avLst/>
                      </a:prstGeom>
                    </p:spPr>
                  </p:pic>
                </p:oleObj>
              </mc:Fallback>
            </mc:AlternateContent>
          </a:graphicData>
        </a:graphic>
      </p:graphicFrame>
    </p:spTree>
    <p:extLst>
      <p:ext uri="{BB962C8B-B14F-4D97-AF65-F5344CB8AC3E}">
        <p14:creationId xmlns:p14="http://schemas.microsoft.com/office/powerpoint/2010/main" val="283437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07" y="365125"/>
            <a:ext cx="11313621" cy="590839"/>
          </a:xfrm>
        </p:spPr>
        <p:txBody>
          <a:bodyPr/>
          <a:lstStyle/>
          <a:p>
            <a:pPr marL="12700" marR="5080" lvl="0" indent="533400" algn="ctr">
              <a:lnSpc>
                <a:spcPct val="100000"/>
              </a:lnSpc>
              <a:spcBef>
                <a:spcPts val="100"/>
              </a:spcBef>
            </a:pPr>
            <a:r>
              <a:rPr lang="en-US" sz="2800" spc="-5" dirty="0" smtClean="0">
                <a:solidFill>
                  <a:srgbClr val="FFFF00"/>
                </a:solidFill>
                <a:latin typeface="Calibri" panose="020F0502020204030204"/>
                <a:cs typeface="Arial"/>
              </a:rPr>
              <a:t>ROW </a:t>
            </a:r>
            <a:r>
              <a:rPr lang="en-US" sz="2800" spc="-5" dirty="0">
                <a:solidFill>
                  <a:srgbClr val="FFFF00"/>
                </a:solidFill>
                <a:latin typeface="Calibri" panose="020F0502020204030204"/>
                <a:cs typeface="Arial"/>
              </a:rPr>
              <a:t>EXHIBIT </a:t>
            </a:r>
            <a:r>
              <a:rPr lang="en-US" sz="2800" spc="-5" dirty="0" smtClean="0">
                <a:solidFill>
                  <a:srgbClr val="FFFF00"/>
                </a:solidFill>
                <a:latin typeface="Calibri" panose="020F0502020204030204"/>
                <a:ea typeface="+mn-ea"/>
                <a:cs typeface="Arial"/>
              </a:rPr>
              <a:t>(PROPERTY SPECIFIC)</a:t>
            </a:r>
            <a:endParaRPr lang="en-US" sz="2800" spc="-5" dirty="0">
              <a:solidFill>
                <a:srgbClr val="FFFF00"/>
              </a:solidFill>
              <a:latin typeface="Calibri" panose="020F0502020204030204"/>
              <a:ea typeface="+mn-ea"/>
              <a:cs typeface="Arial"/>
            </a:endParaRPr>
          </a:p>
        </p:txBody>
      </p:sp>
      <p:graphicFrame>
        <p:nvGraphicFramePr>
          <p:cNvPr id="5" name="Object 4"/>
          <p:cNvGraphicFramePr>
            <a:graphicFrameLocks noChangeAspect="1"/>
          </p:cNvGraphicFramePr>
          <p:nvPr/>
        </p:nvGraphicFramePr>
        <p:xfrm>
          <a:off x="2200823" y="955964"/>
          <a:ext cx="7791075" cy="5041374"/>
        </p:xfrm>
        <a:graphic>
          <a:graphicData uri="http://schemas.openxmlformats.org/presentationml/2006/ole">
            <mc:AlternateContent xmlns:mc="http://schemas.openxmlformats.org/markup-compatibility/2006">
              <mc:Choice xmlns:v="urn:schemas-microsoft-com:vml" Requires="v">
                <p:oleObj spid="_x0000_s2064" name="Acrobat Document" r:id="rId3" imgW="11658600" imgH="7543800" progId="AcroExch.Document.DC">
                  <p:embed/>
                </p:oleObj>
              </mc:Choice>
              <mc:Fallback>
                <p:oleObj name="Acrobat Document" r:id="rId3" imgW="11658600" imgH="7543800" progId="AcroExch.Document.DC">
                  <p:embed/>
                  <p:pic>
                    <p:nvPicPr>
                      <p:cNvPr id="5" name="Object 4"/>
                      <p:cNvPicPr/>
                      <p:nvPr/>
                    </p:nvPicPr>
                    <p:blipFill>
                      <a:blip r:embed="rId4"/>
                      <a:stretch>
                        <a:fillRect/>
                      </a:stretch>
                    </p:blipFill>
                    <p:spPr>
                      <a:xfrm>
                        <a:off x="2200823" y="955964"/>
                        <a:ext cx="7791075" cy="5041374"/>
                      </a:xfrm>
                      <a:prstGeom prst="rect">
                        <a:avLst/>
                      </a:prstGeom>
                    </p:spPr>
                  </p:pic>
                </p:oleObj>
              </mc:Fallback>
            </mc:AlternateContent>
          </a:graphicData>
        </a:graphic>
      </p:graphicFrame>
    </p:spTree>
    <p:extLst>
      <p:ext uri="{BB962C8B-B14F-4D97-AF65-F5344CB8AC3E}">
        <p14:creationId xmlns:p14="http://schemas.microsoft.com/office/powerpoint/2010/main" val="420830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839"/>
          </a:xfrm>
        </p:spPr>
        <p:txBody>
          <a:bodyPr/>
          <a:lstStyle/>
          <a:p>
            <a:pPr marL="12700" marR="5080" lvl="0" indent="533400" algn="ctr">
              <a:lnSpc>
                <a:spcPct val="100000"/>
              </a:lnSpc>
              <a:spcBef>
                <a:spcPts val="100"/>
              </a:spcBef>
            </a:pPr>
            <a:r>
              <a:rPr lang="en-US" sz="2800" spc="-5" dirty="0" smtClean="0">
                <a:solidFill>
                  <a:srgbClr val="FFFF00"/>
                </a:solidFill>
                <a:latin typeface="Calibri" panose="020F0502020204030204"/>
                <a:ea typeface="+mn-ea"/>
                <a:cs typeface="Arial"/>
              </a:rPr>
              <a:t>PLAT MAPS &amp; LEGAL DESCRIPTIONS</a:t>
            </a:r>
            <a:endParaRPr lang="en-US" sz="2800" spc="-5" dirty="0">
              <a:solidFill>
                <a:srgbClr val="FFFF00"/>
              </a:solidFill>
              <a:latin typeface="Calibri" panose="020F0502020204030204"/>
              <a:ea typeface="+mn-ea"/>
              <a:cs typeface="Arial"/>
            </a:endParaRPr>
          </a:p>
        </p:txBody>
      </p:sp>
      <p:graphicFrame>
        <p:nvGraphicFramePr>
          <p:cNvPr id="3" name="Object 2"/>
          <p:cNvGraphicFramePr>
            <a:graphicFrameLocks noChangeAspect="1"/>
          </p:cNvGraphicFramePr>
          <p:nvPr/>
        </p:nvGraphicFramePr>
        <p:xfrm>
          <a:off x="2118967" y="989463"/>
          <a:ext cx="3813360" cy="4935533"/>
        </p:xfrm>
        <a:graphic>
          <a:graphicData uri="http://schemas.openxmlformats.org/presentationml/2006/ole">
            <mc:AlternateContent xmlns:mc="http://schemas.openxmlformats.org/markup-compatibility/2006">
              <mc:Choice xmlns:v="urn:schemas-microsoft-com:vml" Requires="v">
                <p:oleObj spid="_x0000_s3089" name="Acrobat Document" r:id="rId3" imgW="5829149" imgH="7543800" progId="AcroExch.Document.DC">
                  <p:embed/>
                </p:oleObj>
              </mc:Choice>
              <mc:Fallback>
                <p:oleObj name="Acrobat Document" r:id="rId3" imgW="5829149" imgH="7543800" progId="AcroExch.Document.DC">
                  <p:embed/>
                  <p:pic>
                    <p:nvPicPr>
                      <p:cNvPr id="3" name="Object 2"/>
                      <p:cNvPicPr/>
                      <p:nvPr/>
                    </p:nvPicPr>
                    <p:blipFill>
                      <a:blip r:embed="rId4"/>
                      <a:stretch>
                        <a:fillRect/>
                      </a:stretch>
                    </p:blipFill>
                    <p:spPr>
                      <a:xfrm>
                        <a:off x="2118967" y="989463"/>
                        <a:ext cx="3813360" cy="4935533"/>
                      </a:xfrm>
                      <a:prstGeom prst="rect">
                        <a:avLst/>
                      </a:prstGeom>
                    </p:spPr>
                  </p:pic>
                </p:oleObj>
              </mc:Fallback>
            </mc:AlternateContent>
          </a:graphicData>
        </a:graphic>
      </p:graphicFrame>
      <p:pic>
        <p:nvPicPr>
          <p:cNvPr id="4" name="Picture 3"/>
          <p:cNvPicPr>
            <a:picLocks noChangeAspect="1"/>
          </p:cNvPicPr>
          <p:nvPr/>
        </p:nvPicPr>
        <p:blipFill>
          <a:blip r:embed="rId5"/>
          <a:stretch>
            <a:fillRect/>
          </a:stretch>
        </p:blipFill>
        <p:spPr>
          <a:xfrm>
            <a:off x="6581869" y="989463"/>
            <a:ext cx="3814101" cy="4935533"/>
          </a:xfrm>
          <a:prstGeom prst="rect">
            <a:avLst/>
          </a:prstGeom>
        </p:spPr>
      </p:pic>
    </p:spTree>
    <p:extLst>
      <p:ext uri="{BB962C8B-B14F-4D97-AF65-F5344CB8AC3E}">
        <p14:creationId xmlns:p14="http://schemas.microsoft.com/office/powerpoint/2010/main" val="253556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151" y="1356451"/>
            <a:ext cx="8737297" cy="1200329"/>
          </a:xfrm>
          <a:prstGeom prst="rect">
            <a:avLst/>
          </a:prstGeom>
        </p:spPr>
        <p:txBody>
          <a:bodyPr wrap="square">
            <a:spAutoFit/>
          </a:bodyPr>
          <a:lstStyle/>
          <a:p>
            <a:pPr marL="457200" lvl="0" indent="-457200">
              <a:buAutoNum type="arabicPeriod"/>
            </a:pPr>
            <a:r>
              <a:rPr lang="en-US" sz="2400" dirty="0" smtClean="0">
                <a:solidFill>
                  <a:schemeClr val="bg1"/>
                </a:solidFill>
                <a:cs typeface="Arial" panose="020B0604020202020204" pitchFamily="34" charset="0"/>
              </a:rPr>
              <a:t>Fee </a:t>
            </a:r>
          </a:p>
          <a:p>
            <a:pPr marL="457200" lvl="0" indent="-457200">
              <a:buAutoNum type="arabicPeriod"/>
            </a:pPr>
            <a:r>
              <a:rPr lang="en-US" sz="2400" dirty="0" smtClean="0">
                <a:solidFill>
                  <a:schemeClr val="bg1"/>
                </a:solidFill>
                <a:cs typeface="Arial" panose="020B0604020202020204" pitchFamily="34" charset="0"/>
              </a:rPr>
              <a:t>Easement</a:t>
            </a:r>
          </a:p>
          <a:p>
            <a:pPr marL="457200" lvl="0" indent="-457200">
              <a:buAutoNum type="arabicPeriod"/>
            </a:pPr>
            <a:r>
              <a:rPr lang="en-US" sz="2400" dirty="0" smtClean="0">
                <a:solidFill>
                  <a:schemeClr val="bg1"/>
                </a:solidFill>
                <a:cs typeface="Arial" panose="020B0604020202020204" pitchFamily="34" charset="0"/>
              </a:rPr>
              <a:t>Lease</a:t>
            </a: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SECURE RIGHT OF WAY</a:t>
            </a:r>
            <a:endParaRPr lang="en-US" sz="2800" b="1" spc="-5" dirty="0">
              <a:solidFill>
                <a:srgbClr val="FFFF00"/>
              </a:solidFill>
              <a:cs typeface="Arial"/>
            </a:endParaRPr>
          </a:p>
        </p:txBody>
      </p:sp>
    </p:spTree>
    <p:extLst>
      <p:ext uri="{BB962C8B-B14F-4D97-AF65-F5344CB8AC3E}">
        <p14:creationId xmlns:p14="http://schemas.microsoft.com/office/powerpoint/2010/main" val="3464489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151" y="1514392"/>
            <a:ext cx="8737297" cy="1938992"/>
          </a:xfrm>
          <a:prstGeom prst="rect">
            <a:avLst/>
          </a:prstGeom>
        </p:spPr>
        <p:txBody>
          <a:bodyPr wrap="square">
            <a:spAutoFit/>
          </a:bodyPr>
          <a:lstStyle/>
          <a:p>
            <a:pPr lvl="0"/>
            <a:r>
              <a:rPr lang="en-US" sz="2400" dirty="0" smtClean="0">
                <a:solidFill>
                  <a:schemeClr val="bg1"/>
                </a:solidFill>
                <a:cs typeface="Arial" panose="020B0604020202020204" pitchFamily="34" charset="0"/>
              </a:rPr>
              <a:t>Fee – owner retains responsibility for cleanup of all contamination underneath property</a:t>
            </a:r>
          </a:p>
          <a:p>
            <a:pPr lvl="0"/>
            <a:endParaRPr lang="en-US" sz="2400" dirty="0">
              <a:solidFill>
                <a:schemeClr val="bg1"/>
              </a:solidFill>
              <a:cs typeface="Arial" panose="020B0604020202020204" pitchFamily="34" charset="0"/>
            </a:endParaRPr>
          </a:p>
          <a:p>
            <a:pPr lvl="0"/>
            <a:r>
              <a:rPr lang="en-US" sz="2400" dirty="0" smtClean="0">
                <a:solidFill>
                  <a:schemeClr val="bg1"/>
                </a:solidFill>
                <a:cs typeface="Arial" panose="020B0604020202020204" pitchFamily="34" charset="0"/>
              </a:rPr>
              <a:t>Easement – Agency not responsible for contamination below the land</a:t>
            </a: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FEE vs. EASEMENT</a:t>
            </a:r>
            <a:endParaRPr lang="en-US" sz="2800" b="1" spc="-5" dirty="0">
              <a:solidFill>
                <a:srgbClr val="FFFF00"/>
              </a:solidFill>
              <a:cs typeface="Arial"/>
            </a:endParaRPr>
          </a:p>
        </p:txBody>
      </p:sp>
    </p:spTree>
    <p:extLst>
      <p:ext uri="{BB962C8B-B14F-4D97-AF65-F5344CB8AC3E}">
        <p14:creationId xmlns:p14="http://schemas.microsoft.com/office/powerpoint/2010/main" val="347391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839" y="2003960"/>
            <a:ext cx="8737297" cy="2677656"/>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chemeClr val="bg1"/>
                </a:solidFill>
                <a:cs typeface="Arial" panose="020B0604020202020204" pitchFamily="34" charset="0"/>
              </a:rPr>
              <a:t>Planning/Preliminary</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r>
              <a:rPr lang="en-US" sz="2400" dirty="0" smtClean="0">
                <a:solidFill>
                  <a:schemeClr val="bg1"/>
                </a:solidFill>
                <a:cs typeface="Arial" panose="020B0604020202020204" pitchFamily="34" charset="0"/>
              </a:rPr>
              <a:t>Final Design</a:t>
            </a:r>
          </a:p>
          <a:p>
            <a:pPr marL="285750" indent="-285750">
              <a:buFont typeface="Arial" panose="020B0604020202020204" pitchFamily="34" charset="0"/>
              <a:buChar char="•"/>
            </a:pPr>
            <a:endParaRPr lang="en-US" sz="2400" dirty="0" smtClean="0">
              <a:solidFill>
                <a:schemeClr val="bg1"/>
              </a:solidFill>
              <a:cs typeface="Arial" panose="020B0604020202020204" pitchFamily="34" charset="0"/>
            </a:endParaRPr>
          </a:p>
          <a:p>
            <a:pPr marL="285750" indent="-285750">
              <a:buFont typeface="Arial" panose="020B0604020202020204" pitchFamily="34" charset="0"/>
              <a:buChar char="•"/>
            </a:pPr>
            <a:r>
              <a:rPr lang="en-US" sz="2400" dirty="0" smtClean="0">
                <a:solidFill>
                  <a:schemeClr val="bg1"/>
                </a:solidFill>
                <a:cs typeface="Arial" panose="020B0604020202020204" pitchFamily="34" charset="0"/>
              </a:rPr>
              <a:t>Construction</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nSpc>
                <a:spcPct val="100000"/>
              </a:lnSpc>
              <a:spcBef>
                <a:spcPts val="100"/>
              </a:spcBef>
            </a:pPr>
            <a:r>
              <a:rPr lang="en-US" sz="2800" b="1" spc="-5" dirty="0" smtClean="0">
                <a:solidFill>
                  <a:srgbClr val="FFFF00"/>
                </a:solidFill>
                <a:cs typeface="Arial"/>
              </a:rPr>
              <a:t>PROJECT PHASES INVOLVING RIGHT OF WAY &amp; UTILITIES</a:t>
            </a:r>
            <a:endParaRPr lang="en-US" sz="2800" b="1" spc="-5" dirty="0">
              <a:solidFill>
                <a:srgbClr val="FFFF00"/>
              </a:solidFill>
              <a:cs typeface="Arial"/>
            </a:endParaRPr>
          </a:p>
        </p:txBody>
      </p:sp>
    </p:spTree>
    <p:extLst>
      <p:ext uri="{BB962C8B-B14F-4D97-AF65-F5344CB8AC3E}">
        <p14:creationId xmlns:p14="http://schemas.microsoft.com/office/powerpoint/2010/main" val="1842213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0596" y="959758"/>
            <a:ext cx="8211493" cy="461665"/>
          </a:xfrm>
          <a:prstGeom prst="rect">
            <a:avLst/>
          </a:prstGeom>
        </p:spPr>
        <p:txBody>
          <a:bodyPr wrap="square">
            <a:spAutoFit/>
          </a:bodyPr>
          <a:lstStyle/>
          <a:p>
            <a:pPr lvl="0"/>
            <a:r>
              <a:rPr lang="en-US" sz="2400" dirty="0" smtClean="0">
                <a:solidFill>
                  <a:schemeClr val="bg1"/>
                </a:solidFill>
                <a:cs typeface="Arial" panose="020B0604020202020204" pitchFamily="34" charset="0"/>
              </a:rPr>
              <a:t>Typical easements secured by a local agency include:</a:t>
            </a:r>
            <a:endParaRPr lang="en-US" sz="2400" dirty="0">
              <a:solidFill>
                <a:schemeClr val="bg1"/>
              </a:solidFill>
              <a:cs typeface="Arial" panose="020B0604020202020204" pitchFamily="34" charset="0"/>
            </a:endParaRPr>
          </a:p>
        </p:txBody>
      </p:sp>
      <p:sp>
        <p:nvSpPr>
          <p:cNvPr id="4" name="object 2"/>
          <p:cNvSpPr txBox="1">
            <a:spLocks/>
          </p:cNvSpPr>
          <p:nvPr/>
        </p:nvSpPr>
        <p:spPr>
          <a:xfrm>
            <a:off x="1360974" y="434566"/>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EASEMENTS</a:t>
            </a:r>
            <a:endParaRPr lang="en-US" sz="2800" b="1" spc="-5" dirty="0">
              <a:solidFill>
                <a:srgbClr val="FFFF00"/>
              </a:solidFill>
              <a:cs typeface="Arial"/>
            </a:endParaRPr>
          </a:p>
        </p:txBody>
      </p:sp>
      <p:sp>
        <p:nvSpPr>
          <p:cNvPr id="5" name="Rectangle 4"/>
          <p:cNvSpPr/>
          <p:nvPr/>
        </p:nvSpPr>
        <p:spPr>
          <a:xfrm>
            <a:off x="2210596" y="1502904"/>
            <a:ext cx="8211493" cy="1569660"/>
          </a:xfrm>
          <a:prstGeom prst="rect">
            <a:avLst/>
          </a:prstGeom>
        </p:spPr>
        <p:txBody>
          <a:bodyPr wrap="square" numCol="2">
            <a:spAutoFit/>
          </a:bodyPr>
          <a:lstStyle/>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Roadway Easements</a:t>
            </a: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Landscape Easements</a:t>
            </a:r>
          </a:p>
          <a:p>
            <a:pPr lvl="1"/>
            <a:endParaRPr lang="en-US" sz="2400" dirty="0" smtClean="0">
              <a:solidFill>
                <a:schemeClr val="bg1"/>
              </a:solidFill>
              <a:cs typeface="Arial" panose="020B0604020202020204" pitchFamily="34" charset="0"/>
            </a:endParaRPr>
          </a:p>
          <a:p>
            <a:pPr marL="742950" lvl="1" indent="-285750">
              <a:buFont typeface="Arial" panose="020B0604020202020204" pitchFamily="34" charset="0"/>
              <a:buChar char="•"/>
            </a:pPr>
            <a:endParaRPr lang="en-US" sz="2400" dirty="0">
              <a:solidFill>
                <a:schemeClr val="bg1"/>
              </a:solidFill>
              <a:cs typeface="Arial" panose="020B0604020202020204" pitchFamily="34" charset="0"/>
            </a:endParaRP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Sidewalk Easements</a:t>
            </a: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Drainage Easements</a:t>
            </a:r>
          </a:p>
        </p:txBody>
      </p:sp>
      <p:sp>
        <p:nvSpPr>
          <p:cNvPr id="6" name="Rectangle 5"/>
          <p:cNvSpPr/>
          <p:nvPr/>
        </p:nvSpPr>
        <p:spPr>
          <a:xfrm>
            <a:off x="2210596" y="2975663"/>
            <a:ext cx="8327638" cy="830997"/>
          </a:xfrm>
          <a:prstGeom prst="rect">
            <a:avLst/>
          </a:prstGeom>
        </p:spPr>
        <p:txBody>
          <a:bodyPr wrap="square" numCol="2">
            <a:spAutoFit/>
          </a:bodyPr>
          <a:lstStyle/>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Wall or Footing Easements</a:t>
            </a:r>
            <a:endParaRPr lang="en-US" sz="2400" dirty="0">
              <a:solidFill>
                <a:schemeClr val="bg1"/>
              </a:solidFill>
              <a:cs typeface="Arial" panose="020B0604020202020204" pitchFamily="34" charset="0"/>
            </a:endParaRPr>
          </a:p>
          <a:p>
            <a:pPr marL="742950" lvl="1" indent="-285750">
              <a:buFont typeface="Arial" panose="020B0604020202020204" pitchFamily="34" charset="0"/>
              <a:buChar char="•"/>
            </a:pPr>
            <a:endParaRPr lang="en-US" sz="2400" dirty="0" smtClean="0">
              <a:solidFill>
                <a:schemeClr val="bg1"/>
              </a:solidFill>
              <a:cs typeface="Arial" panose="020B0604020202020204" pitchFamily="34" charset="0"/>
            </a:endParaRP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Aerial Easements</a:t>
            </a:r>
            <a:endParaRPr lang="en-US" sz="2400" dirty="0">
              <a:solidFill>
                <a:schemeClr val="bg1"/>
              </a:solidFill>
              <a:cs typeface="Arial" panose="020B0604020202020204" pitchFamily="34" charset="0"/>
            </a:endParaRPr>
          </a:p>
        </p:txBody>
      </p:sp>
      <p:sp>
        <p:nvSpPr>
          <p:cNvPr id="7" name="Rectangle 6"/>
          <p:cNvSpPr/>
          <p:nvPr/>
        </p:nvSpPr>
        <p:spPr>
          <a:xfrm>
            <a:off x="2210596" y="2397750"/>
            <a:ext cx="8211493" cy="461665"/>
          </a:xfrm>
          <a:prstGeom prst="rect">
            <a:avLst/>
          </a:prstGeom>
        </p:spPr>
        <p:txBody>
          <a:bodyPr wrap="square">
            <a:spAutoFit/>
          </a:bodyPr>
          <a:lstStyle/>
          <a:p>
            <a:pPr lvl="0"/>
            <a:r>
              <a:rPr lang="en-US" sz="2400" dirty="0">
                <a:solidFill>
                  <a:schemeClr val="bg1"/>
                </a:solidFill>
                <a:cs typeface="Arial" panose="020B0604020202020204" pitchFamily="34" charset="0"/>
              </a:rPr>
              <a:t>Non-standard easements may include</a:t>
            </a:r>
            <a:r>
              <a:rPr lang="en-US" sz="2400" dirty="0" smtClean="0">
                <a:solidFill>
                  <a:schemeClr val="bg1"/>
                </a:solidFill>
                <a:cs typeface="Arial" panose="020B0604020202020204" pitchFamily="34" charset="0"/>
              </a:rPr>
              <a:t>:</a:t>
            </a:r>
            <a:endParaRPr lang="en-US" sz="2400" dirty="0">
              <a:solidFill>
                <a:schemeClr val="bg1"/>
              </a:solidFill>
              <a:cs typeface="Arial" panose="020B0604020202020204" pitchFamily="34" charset="0"/>
            </a:endParaRPr>
          </a:p>
        </p:txBody>
      </p:sp>
      <p:sp>
        <p:nvSpPr>
          <p:cNvPr id="8" name="Rectangle 7"/>
          <p:cNvSpPr/>
          <p:nvPr/>
        </p:nvSpPr>
        <p:spPr>
          <a:xfrm>
            <a:off x="2210595" y="3657308"/>
            <a:ext cx="8211493" cy="1938992"/>
          </a:xfrm>
          <a:prstGeom prst="rect">
            <a:avLst/>
          </a:prstGeom>
        </p:spPr>
        <p:txBody>
          <a:bodyPr wrap="square">
            <a:spAutoFit/>
          </a:bodyPr>
          <a:lstStyle/>
          <a:p>
            <a:r>
              <a:rPr lang="en-US" sz="2400" dirty="0" smtClean="0">
                <a:solidFill>
                  <a:schemeClr val="bg1"/>
                </a:solidFill>
                <a:cs typeface="Arial" panose="020B0604020202020204" pitchFamily="34" charset="0"/>
              </a:rPr>
              <a:t>General deed language will state “…a perpetual easement for </a:t>
            </a:r>
            <a:r>
              <a:rPr lang="en-US" sz="2400" u="sng" dirty="0" smtClean="0">
                <a:solidFill>
                  <a:schemeClr val="bg1"/>
                </a:solidFill>
                <a:cs typeface="Arial" panose="020B0604020202020204" pitchFamily="34" charset="0"/>
              </a:rPr>
              <a:t>public street and utility purposes</a:t>
            </a:r>
            <a:r>
              <a:rPr lang="en-US" sz="2400" dirty="0" smtClean="0">
                <a:solidFill>
                  <a:schemeClr val="bg1"/>
                </a:solidFill>
                <a:cs typeface="Arial" panose="020B0604020202020204" pitchFamily="34" charset="0"/>
              </a:rPr>
              <a:t>…”</a:t>
            </a:r>
          </a:p>
          <a:p>
            <a:endParaRPr lang="en-US" sz="2400" dirty="0" smtClean="0">
              <a:solidFill>
                <a:schemeClr val="bg1"/>
              </a:solidFill>
              <a:cs typeface="Arial" panose="020B0604020202020204" pitchFamily="34" charset="0"/>
            </a:endParaRPr>
          </a:p>
          <a:p>
            <a:r>
              <a:rPr lang="en-US" sz="2400" dirty="0" smtClean="0">
                <a:solidFill>
                  <a:schemeClr val="bg1"/>
                </a:solidFill>
                <a:cs typeface="Arial" panose="020B0604020202020204" pitchFamily="34" charset="0"/>
              </a:rPr>
              <a:t>More </a:t>
            </a:r>
            <a:r>
              <a:rPr lang="en-US" sz="2400" dirty="0">
                <a:solidFill>
                  <a:schemeClr val="bg1"/>
                </a:solidFill>
                <a:cs typeface="Arial" panose="020B0604020202020204" pitchFamily="34" charset="0"/>
              </a:rPr>
              <a:t>specific </a:t>
            </a:r>
            <a:r>
              <a:rPr lang="en-US" sz="2400" dirty="0" smtClean="0">
                <a:solidFill>
                  <a:schemeClr val="bg1"/>
                </a:solidFill>
                <a:cs typeface="Arial" panose="020B0604020202020204" pitchFamily="34" charset="0"/>
              </a:rPr>
              <a:t>deed language will </a:t>
            </a:r>
            <a:r>
              <a:rPr lang="en-US" sz="2400" dirty="0">
                <a:solidFill>
                  <a:schemeClr val="bg1"/>
                </a:solidFill>
                <a:cs typeface="Arial" panose="020B0604020202020204" pitchFamily="34" charset="0"/>
              </a:rPr>
              <a:t>state “…a perpetual easement </a:t>
            </a:r>
            <a:r>
              <a:rPr lang="en-US" sz="2400" dirty="0" smtClean="0">
                <a:solidFill>
                  <a:schemeClr val="bg1"/>
                </a:solidFill>
                <a:cs typeface="Arial" panose="020B0604020202020204" pitchFamily="34" charset="0"/>
              </a:rPr>
              <a:t>to </a:t>
            </a:r>
            <a:r>
              <a:rPr lang="en-US" sz="2400" u="sng" dirty="0" smtClean="0">
                <a:solidFill>
                  <a:schemeClr val="bg1"/>
                </a:solidFill>
                <a:cs typeface="Arial" panose="020B0604020202020204" pitchFamily="34" charset="0"/>
              </a:rPr>
              <a:t>plant, maintain, replace or remove landscaping</a:t>
            </a:r>
            <a:r>
              <a:rPr lang="en-US" sz="2400" dirty="0" smtClean="0">
                <a:solidFill>
                  <a:schemeClr val="bg1"/>
                </a:solidFill>
                <a:cs typeface="Arial" panose="020B0604020202020204" pitchFamily="34" charset="0"/>
              </a:rPr>
              <a:t>…”</a:t>
            </a:r>
            <a:endParaRPr lang="en-US" sz="2400" dirty="0">
              <a:solidFill>
                <a:schemeClr val="bg1"/>
              </a:solidFill>
              <a:cs typeface="Arial" panose="020B0604020202020204" pitchFamily="34" charset="0"/>
            </a:endParaRPr>
          </a:p>
        </p:txBody>
      </p:sp>
    </p:spTree>
    <p:extLst>
      <p:ext uri="{BB962C8B-B14F-4D97-AF65-F5344CB8AC3E}">
        <p14:creationId xmlns:p14="http://schemas.microsoft.com/office/powerpoint/2010/main" val="302229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151" y="1356451"/>
            <a:ext cx="8737297" cy="1200329"/>
          </a:xfrm>
          <a:prstGeom prst="rect">
            <a:avLst/>
          </a:prstGeom>
        </p:spPr>
        <p:txBody>
          <a:bodyPr wrap="square">
            <a:spAutoFit/>
          </a:bodyPr>
          <a:lstStyle/>
          <a:p>
            <a:pPr lvl="0"/>
            <a:r>
              <a:rPr lang="en-US" sz="2400" dirty="0" smtClean="0">
                <a:solidFill>
                  <a:schemeClr val="bg1"/>
                </a:solidFill>
                <a:cs typeface="Arial" panose="020B0604020202020204" pitchFamily="34" charset="0"/>
              </a:rPr>
              <a:t>Lease for use of a property for a period of time; renewable</a:t>
            </a:r>
          </a:p>
          <a:p>
            <a:pPr lvl="0"/>
            <a:r>
              <a:rPr lang="en-US" sz="2400" dirty="0" smtClean="0">
                <a:solidFill>
                  <a:schemeClr val="bg1"/>
                </a:solidFill>
                <a:cs typeface="Arial" panose="020B0604020202020204" pitchFamily="34" charset="0"/>
              </a:rPr>
              <a:t>(e.g. City of Irvine leases Southern California Edison’s property for use as a trail)</a:t>
            </a: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LEASE</a:t>
            </a:r>
            <a:endParaRPr lang="en-US" sz="2800" b="1" spc="-5" dirty="0">
              <a:solidFill>
                <a:srgbClr val="FFFF00"/>
              </a:solidFill>
              <a:cs typeface="Arial"/>
            </a:endParaRPr>
          </a:p>
        </p:txBody>
      </p:sp>
      <p:sp>
        <p:nvSpPr>
          <p:cNvPr id="3" name="TextBox 2"/>
          <p:cNvSpPr txBox="1"/>
          <p:nvPr/>
        </p:nvSpPr>
        <p:spPr>
          <a:xfrm>
            <a:off x="4966213" y="2489867"/>
            <a:ext cx="2327216" cy="461665"/>
          </a:xfrm>
          <a:prstGeom prst="rect">
            <a:avLst/>
          </a:prstGeom>
          <a:noFill/>
        </p:spPr>
        <p:txBody>
          <a:bodyPr wrap="square" rtlCol="0">
            <a:spAutoFit/>
          </a:bodyPr>
          <a:lstStyle/>
          <a:p>
            <a:r>
              <a:rPr lang="en-US" sz="2400" dirty="0">
                <a:solidFill>
                  <a:schemeClr val="bg1"/>
                </a:solidFill>
                <a:cs typeface="Arial" panose="020B0604020202020204" pitchFamily="34" charset="0"/>
              </a:rPr>
              <a:t>Walnut Trail</a:t>
            </a:r>
          </a:p>
        </p:txBody>
      </p:sp>
      <p:pic>
        <p:nvPicPr>
          <p:cNvPr id="6" name="Picture 5"/>
          <p:cNvPicPr>
            <a:picLocks noChangeAspect="1"/>
          </p:cNvPicPr>
          <p:nvPr/>
        </p:nvPicPr>
        <p:blipFill>
          <a:blip r:embed="rId2"/>
          <a:stretch>
            <a:fillRect/>
          </a:stretch>
        </p:blipFill>
        <p:spPr>
          <a:xfrm>
            <a:off x="943659" y="2951532"/>
            <a:ext cx="10299445" cy="2850554"/>
          </a:xfrm>
          <a:prstGeom prst="rect">
            <a:avLst/>
          </a:prstGeom>
        </p:spPr>
      </p:pic>
    </p:spTree>
    <p:extLst>
      <p:ext uri="{BB962C8B-B14F-4D97-AF65-F5344CB8AC3E}">
        <p14:creationId xmlns:p14="http://schemas.microsoft.com/office/powerpoint/2010/main" val="3397948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151" y="1356451"/>
            <a:ext cx="8737297" cy="1569660"/>
          </a:xfrm>
          <a:prstGeom prst="rect">
            <a:avLst/>
          </a:prstGeom>
        </p:spPr>
        <p:txBody>
          <a:bodyPr wrap="square">
            <a:spAutoFit/>
          </a:bodyPr>
          <a:lstStyle/>
          <a:p>
            <a:pPr lvl="0"/>
            <a:r>
              <a:rPr lang="en-US" sz="2400" u="sng" dirty="0" smtClean="0">
                <a:solidFill>
                  <a:schemeClr val="bg1"/>
                </a:solidFill>
                <a:cs typeface="Arial" panose="020B0604020202020204" pitchFamily="34" charset="0"/>
              </a:rPr>
              <a:t>Fee Acquisition </a:t>
            </a:r>
            <a:r>
              <a:rPr lang="en-US" sz="2400" dirty="0">
                <a:solidFill>
                  <a:schemeClr val="bg1"/>
                </a:solidFill>
                <a:cs typeface="Arial" panose="020B0604020202020204" pitchFamily="34" charset="0"/>
              </a:rPr>
              <a:t>– recorded deed with the legal descriptions and plat map describing acquired property, transferring to the new owner’s name</a:t>
            </a:r>
          </a:p>
          <a:p>
            <a:pPr algn="ctr"/>
            <a:r>
              <a:rPr lang="en-US" sz="2400" dirty="0" smtClean="0">
                <a:solidFill>
                  <a:schemeClr val="bg1"/>
                </a:solidFill>
                <a:cs typeface="Arial" panose="020B0604020202020204" pitchFamily="34" charset="0"/>
              </a:rPr>
              <a:t>Jamboree Road/I-5 Interchange</a:t>
            </a: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FEE ACQUISITION</a:t>
            </a:r>
            <a:endParaRPr lang="en-US" sz="2800" b="1" spc="-5" dirty="0">
              <a:solidFill>
                <a:srgbClr val="FFFF00"/>
              </a:solidFill>
              <a:cs typeface="Arial"/>
            </a:endParaRPr>
          </a:p>
        </p:txBody>
      </p:sp>
      <p:pic>
        <p:nvPicPr>
          <p:cNvPr id="5" name="Picture 4"/>
          <p:cNvPicPr>
            <a:picLocks noChangeAspect="1"/>
          </p:cNvPicPr>
          <p:nvPr/>
        </p:nvPicPr>
        <p:blipFill rotWithShape="1">
          <a:blip r:embed="rId2"/>
          <a:srcRect l="170" r="32033"/>
          <a:stretch/>
        </p:blipFill>
        <p:spPr>
          <a:xfrm>
            <a:off x="236490" y="3040623"/>
            <a:ext cx="3855180" cy="2757117"/>
          </a:xfrm>
          <a:prstGeom prst="rect">
            <a:avLst/>
          </a:prstGeom>
        </p:spPr>
      </p:pic>
      <p:pic>
        <p:nvPicPr>
          <p:cNvPr id="7" name="Picture 6"/>
          <p:cNvPicPr>
            <a:picLocks noChangeAspect="1"/>
          </p:cNvPicPr>
          <p:nvPr/>
        </p:nvPicPr>
        <p:blipFill>
          <a:blip r:embed="rId3"/>
          <a:stretch>
            <a:fillRect/>
          </a:stretch>
        </p:blipFill>
        <p:spPr>
          <a:xfrm>
            <a:off x="4056573" y="3040623"/>
            <a:ext cx="7395427" cy="2871629"/>
          </a:xfrm>
          <a:prstGeom prst="rect">
            <a:avLst/>
          </a:prstGeom>
        </p:spPr>
      </p:pic>
      <p:cxnSp>
        <p:nvCxnSpPr>
          <p:cNvPr id="8" name="Straight Arrow Connector 7"/>
          <p:cNvCxnSpPr/>
          <p:nvPr/>
        </p:nvCxnSpPr>
        <p:spPr>
          <a:xfrm>
            <a:off x="2939143" y="4608623"/>
            <a:ext cx="5695406" cy="275797"/>
          </a:xfrm>
          <a:prstGeom prst="straightConnector1">
            <a:avLst/>
          </a:prstGeom>
          <a:ln w="19050">
            <a:solidFill>
              <a:srgbClr val="FF0000"/>
            </a:solidFill>
            <a:headEnd type="none"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184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83" y="1358111"/>
            <a:ext cx="8737297" cy="1569660"/>
          </a:xfrm>
          <a:prstGeom prst="rect">
            <a:avLst/>
          </a:prstGeom>
        </p:spPr>
        <p:txBody>
          <a:bodyPr wrap="square">
            <a:spAutoFit/>
          </a:bodyPr>
          <a:lstStyle/>
          <a:p>
            <a:pPr lvl="0"/>
            <a:r>
              <a:rPr lang="en-US" sz="2400" dirty="0" smtClean="0">
                <a:solidFill>
                  <a:schemeClr val="bg1"/>
                </a:solidFill>
                <a:cs typeface="Arial" panose="020B0604020202020204" pitchFamily="34" charset="0"/>
              </a:rPr>
              <a:t>Permanent Easement </a:t>
            </a:r>
            <a:r>
              <a:rPr lang="en-US" sz="2400" dirty="0">
                <a:solidFill>
                  <a:schemeClr val="bg1"/>
                </a:solidFill>
                <a:cs typeface="Arial" panose="020B0604020202020204" pitchFamily="34" charset="0"/>
              </a:rPr>
              <a:t>– recorded document that new owner has a right for use an identified area for a specific purpose, described in a legal description and plat map</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PERMANENT EASEMENT</a:t>
            </a:r>
            <a:endParaRPr lang="en-US" sz="2800" b="1" spc="-5" dirty="0">
              <a:solidFill>
                <a:srgbClr val="FFFF00"/>
              </a:solidFill>
              <a:cs typeface="Arial"/>
            </a:endParaRPr>
          </a:p>
        </p:txBody>
      </p:sp>
      <p:pic>
        <p:nvPicPr>
          <p:cNvPr id="5" name="Picture 4"/>
          <p:cNvPicPr>
            <a:picLocks noChangeAspect="1"/>
          </p:cNvPicPr>
          <p:nvPr/>
        </p:nvPicPr>
        <p:blipFill rotWithShape="1">
          <a:blip r:embed="rId2"/>
          <a:srcRect l="170" r="32033"/>
          <a:stretch/>
        </p:blipFill>
        <p:spPr>
          <a:xfrm>
            <a:off x="318964" y="3197759"/>
            <a:ext cx="3595353" cy="2571296"/>
          </a:xfrm>
          <a:prstGeom prst="rect">
            <a:avLst/>
          </a:prstGeom>
        </p:spPr>
      </p:pic>
      <p:pic>
        <p:nvPicPr>
          <p:cNvPr id="3" name="Picture 2"/>
          <p:cNvPicPr>
            <a:picLocks noChangeAspect="1"/>
          </p:cNvPicPr>
          <p:nvPr/>
        </p:nvPicPr>
        <p:blipFill>
          <a:blip r:embed="rId3"/>
          <a:stretch>
            <a:fillRect/>
          </a:stretch>
        </p:blipFill>
        <p:spPr>
          <a:xfrm>
            <a:off x="3996354" y="3352540"/>
            <a:ext cx="6599145" cy="2362720"/>
          </a:xfrm>
          <a:prstGeom prst="rect">
            <a:avLst/>
          </a:prstGeom>
        </p:spPr>
      </p:pic>
      <p:cxnSp>
        <p:nvCxnSpPr>
          <p:cNvPr id="7" name="Straight Arrow Connector 6"/>
          <p:cNvCxnSpPr/>
          <p:nvPr/>
        </p:nvCxnSpPr>
        <p:spPr>
          <a:xfrm flipV="1">
            <a:off x="1415295" y="4747260"/>
            <a:ext cx="5808465" cy="30481"/>
          </a:xfrm>
          <a:prstGeom prst="straightConnector1">
            <a:avLst/>
          </a:prstGeom>
          <a:ln w="19050">
            <a:solidFill>
              <a:srgbClr val="FF0000"/>
            </a:solidFill>
            <a:headEnd type="none"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996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144" y="1191856"/>
            <a:ext cx="10374284" cy="2492990"/>
          </a:xfrm>
          <a:prstGeom prst="rect">
            <a:avLst/>
          </a:prstGeom>
        </p:spPr>
        <p:txBody>
          <a:bodyPr wrap="square">
            <a:spAutoFit/>
          </a:bodyPr>
          <a:lstStyle/>
          <a:p>
            <a:pPr lvl="0"/>
            <a:r>
              <a:rPr lang="en-US" sz="2400" dirty="0" smtClean="0">
                <a:solidFill>
                  <a:schemeClr val="bg1"/>
                </a:solidFill>
                <a:cs typeface="Arial" panose="020B0604020202020204" pitchFamily="34" charset="0"/>
              </a:rPr>
              <a:t>Temporary </a:t>
            </a:r>
            <a:r>
              <a:rPr lang="en-US" sz="2400" dirty="0">
                <a:solidFill>
                  <a:schemeClr val="bg1"/>
                </a:solidFill>
                <a:cs typeface="Arial" panose="020B0604020202020204" pitchFamily="34" charset="0"/>
              </a:rPr>
              <a:t>construction easement (TCE) – Compensated, non-recorded document granting the right to enter a specific area of a property for construction activities; may mention work hours, timeframe before TCE expires, advanced notification, re-establish property to existing condition when done</a:t>
            </a:r>
            <a:r>
              <a:rPr lang="en-US" sz="2400" dirty="0" smtClean="0">
                <a:solidFill>
                  <a:schemeClr val="bg1"/>
                </a:solidFill>
                <a:cs typeface="Arial" panose="020B0604020202020204" pitchFamily="34" charset="0"/>
              </a:rPr>
              <a:t>.</a:t>
            </a:r>
          </a:p>
          <a:p>
            <a:pPr lvl="0"/>
            <a:endParaRPr lang="en-US" sz="1200" dirty="0">
              <a:solidFill>
                <a:schemeClr val="bg1"/>
              </a:solidFill>
              <a:cs typeface="Arial" panose="020B0604020202020204" pitchFamily="34" charset="0"/>
            </a:endParaRPr>
          </a:p>
          <a:p>
            <a:pPr marL="800100" lvl="1" indent="-342900">
              <a:buFont typeface="Wingdings" panose="05000000000000000000" pitchFamily="2" charset="2"/>
              <a:buChar char="Ø"/>
            </a:pPr>
            <a:r>
              <a:rPr lang="en-US" sz="2400" dirty="0">
                <a:solidFill>
                  <a:schemeClr val="bg1"/>
                </a:solidFill>
                <a:cs typeface="Arial" panose="020B0604020202020204" pitchFamily="34" charset="0"/>
              </a:rPr>
              <a:t>TCE for roadway improvements, TCE for mitigation areas</a:t>
            </a: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04729" y="748145"/>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TEMPORARY CONSTRUCTION EASEMENT</a:t>
            </a:r>
            <a:endParaRPr lang="en-US" sz="2800" b="1" spc="-5" dirty="0">
              <a:solidFill>
                <a:srgbClr val="FFFF00"/>
              </a:solidFill>
              <a:cs typeface="Arial"/>
            </a:endParaRPr>
          </a:p>
        </p:txBody>
      </p:sp>
      <p:pic>
        <p:nvPicPr>
          <p:cNvPr id="9" name="Picture 8"/>
          <p:cNvPicPr>
            <a:picLocks noChangeAspect="1"/>
          </p:cNvPicPr>
          <p:nvPr/>
        </p:nvPicPr>
        <p:blipFill>
          <a:blip r:embed="rId2"/>
          <a:stretch>
            <a:fillRect/>
          </a:stretch>
        </p:blipFill>
        <p:spPr>
          <a:xfrm>
            <a:off x="1762892" y="3388679"/>
            <a:ext cx="3059479" cy="2660715"/>
          </a:xfrm>
          <a:prstGeom prst="rect">
            <a:avLst/>
          </a:prstGeom>
        </p:spPr>
      </p:pic>
      <p:pic>
        <p:nvPicPr>
          <p:cNvPr id="10" name="Picture 9"/>
          <p:cNvPicPr>
            <a:picLocks noChangeAspect="1"/>
          </p:cNvPicPr>
          <p:nvPr/>
        </p:nvPicPr>
        <p:blipFill>
          <a:blip r:embed="rId3"/>
          <a:stretch>
            <a:fillRect/>
          </a:stretch>
        </p:blipFill>
        <p:spPr>
          <a:xfrm>
            <a:off x="5903517" y="3387231"/>
            <a:ext cx="4492341" cy="2726191"/>
          </a:xfrm>
          <a:prstGeom prst="rect">
            <a:avLst/>
          </a:prstGeom>
        </p:spPr>
      </p:pic>
    </p:spTree>
    <p:extLst>
      <p:ext uri="{BB962C8B-B14F-4D97-AF65-F5344CB8AC3E}">
        <p14:creationId xmlns:p14="http://schemas.microsoft.com/office/powerpoint/2010/main" val="978051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83" y="1358111"/>
            <a:ext cx="8737297" cy="1077218"/>
          </a:xfrm>
          <a:prstGeom prst="rect">
            <a:avLst/>
          </a:prstGeom>
        </p:spPr>
        <p:txBody>
          <a:bodyPr wrap="square">
            <a:spAutoFit/>
          </a:bodyPr>
          <a:lstStyle/>
          <a:p>
            <a:pPr lvl="0"/>
            <a:r>
              <a:rPr lang="en-US" sz="2000" dirty="0" smtClean="0">
                <a:solidFill>
                  <a:schemeClr val="bg1"/>
                </a:solidFill>
                <a:cs typeface="Arial" panose="020B0604020202020204" pitchFamily="34" charset="0"/>
              </a:rPr>
              <a:t>Permit </a:t>
            </a:r>
            <a:r>
              <a:rPr lang="en-US" sz="2000" dirty="0">
                <a:solidFill>
                  <a:schemeClr val="bg1"/>
                </a:solidFill>
                <a:cs typeface="Arial" panose="020B0604020202020204" pitchFamily="34" charset="0"/>
              </a:rPr>
              <a:t>to E</a:t>
            </a:r>
            <a:r>
              <a:rPr lang="en-US" sz="2000" dirty="0" smtClean="0">
                <a:solidFill>
                  <a:schemeClr val="bg1"/>
                </a:solidFill>
                <a:cs typeface="Arial" panose="020B0604020202020204" pitchFamily="34" charset="0"/>
              </a:rPr>
              <a:t>nter </a:t>
            </a:r>
            <a:r>
              <a:rPr lang="en-US" sz="2000" dirty="0">
                <a:solidFill>
                  <a:schemeClr val="bg1"/>
                </a:solidFill>
                <a:cs typeface="Arial" panose="020B0604020202020204" pitchFamily="34" charset="0"/>
              </a:rPr>
              <a:t>and </a:t>
            </a:r>
            <a:r>
              <a:rPr lang="en-US" sz="2000" dirty="0" smtClean="0">
                <a:solidFill>
                  <a:schemeClr val="bg1"/>
                </a:solidFill>
                <a:cs typeface="Arial" panose="020B0604020202020204" pitchFamily="34" charset="0"/>
              </a:rPr>
              <a:t>Construct </a:t>
            </a:r>
            <a:r>
              <a:rPr lang="en-US" sz="2000" dirty="0">
                <a:solidFill>
                  <a:schemeClr val="bg1"/>
                </a:solidFill>
                <a:cs typeface="Arial" panose="020B0604020202020204" pitchFamily="34" charset="0"/>
              </a:rPr>
              <a:t>– Non-recorded permit </a:t>
            </a:r>
            <a:r>
              <a:rPr lang="en-US" sz="2000" dirty="0" smtClean="0">
                <a:solidFill>
                  <a:schemeClr val="bg1"/>
                </a:solidFill>
                <a:cs typeface="Arial" panose="020B0604020202020204" pitchFamily="34" charset="0"/>
              </a:rPr>
              <a:t>used when project improvement is for the benefit of the property owner; no condemnation.</a:t>
            </a:r>
            <a:endParaRPr lang="en-US" sz="20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RIGHT OF ENTRY / PERMIT TO ENTER &amp; CONSTRUCT</a:t>
            </a:r>
            <a:endParaRPr lang="en-US" sz="2800" b="1" spc="-5" dirty="0">
              <a:solidFill>
                <a:srgbClr val="FFFF00"/>
              </a:solidFill>
              <a:cs typeface="Arial"/>
            </a:endParaRPr>
          </a:p>
        </p:txBody>
      </p:sp>
      <p:pic>
        <p:nvPicPr>
          <p:cNvPr id="5" name="Picture 4"/>
          <p:cNvPicPr>
            <a:picLocks noChangeAspect="1"/>
          </p:cNvPicPr>
          <p:nvPr/>
        </p:nvPicPr>
        <p:blipFill>
          <a:blip r:embed="rId2"/>
          <a:stretch>
            <a:fillRect/>
          </a:stretch>
        </p:blipFill>
        <p:spPr>
          <a:xfrm>
            <a:off x="5783802" y="2992694"/>
            <a:ext cx="6144986" cy="2596988"/>
          </a:xfrm>
          <a:prstGeom prst="rect">
            <a:avLst/>
          </a:prstGeom>
        </p:spPr>
      </p:pic>
      <p:pic>
        <p:nvPicPr>
          <p:cNvPr id="3" name="Picture 2"/>
          <p:cNvPicPr>
            <a:picLocks noChangeAspect="1"/>
          </p:cNvPicPr>
          <p:nvPr/>
        </p:nvPicPr>
        <p:blipFill>
          <a:blip r:embed="rId3"/>
          <a:stretch>
            <a:fillRect/>
          </a:stretch>
        </p:blipFill>
        <p:spPr>
          <a:xfrm>
            <a:off x="328795" y="2992694"/>
            <a:ext cx="5910972" cy="2596988"/>
          </a:xfrm>
          <a:prstGeom prst="rect">
            <a:avLst/>
          </a:prstGeom>
        </p:spPr>
      </p:pic>
    </p:spTree>
    <p:extLst>
      <p:ext uri="{BB962C8B-B14F-4D97-AF65-F5344CB8AC3E}">
        <p14:creationId xmlns:p14="http://schemas.microsoft.com/office/powerpoint/2010/main" val="2342218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8951" y="1376399"/>
            <a:ext cx="8737297" cy="2308324"/>
          </a:xfrm>
          <a:prstGeom prst="rect">
            <a:avLst/>
          </a:prstGeom>
        </p:spPr>
        <p:txBody>
          <a:bodyPr wrap="square">
            <a:spAutoFit/>
          </a:bodyPr>
          <a:lstStyle/>
          <a:p>
            <a:r>
              <a:rPr lang="en-US" sz="2400" dirty="0" smtClean="0">
                <a:solidFill>
                  <a:schemeClr val="bg1"/>
                </a:solidFill>
                <a:cs typeface="Arial" panose="020B0604020202020204" pitchFamily="34" charset="0"/>
              </a:rPr>
              <a:t>Contact Dig-A-</a:t>
            </a:r>
            <a:r>
              <a:rPr lang="en-US" sz="2400" dirty="0" err="1" smtClean="0">
                <a:solidFill>
                  <a:schemeClr val="bg1"/>
                </a:solidFill>
                <a:cs typeface="Arial" panose="020B0604020202020204" pitchFamily="34" charset="0"/>
              </a:rPr>
              <a:t>Lert</a:t>
            </a:r>
            <a:r>
              <a:rPr lang="en-US" sz="2400" dirty="0" smtClean="0">
                <a:solidFill>
                  <a:schemeClr val="bg1"/>
                </a:solidFill>
                <a:cs typeface="Arial" panose="020B0604020202020204" pitchFamily="34" charset="0"/>
              </a:rPr>
              <a:t> for listing of utilities in project vicinity</a:t>
            </a:r>
          </a:p>
          <a:p>
            <a:r>
              <a:rPr lang="en-US" sz="2400" dirty="0" smtClean="0">
                <a:solidFill>
                  <a:schemeClr val="bg1"/>
                </a:solidFill>
                <a:cs typeface="Arial" panose="020B0604020202020204" pitchFamily="34" charset="0"/>
              </a:rPr>
              <a:t>Utility Notices: </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Preliminary (request for utility maps); set up utility log sheet</a:t>
            </a:r>
          </a:p>
          <a:p>
            <a:pPr lvl="3"/>
            <a:endParaRPr lang="en-US" sz="2400" dirty="0" smtClean="0">
              <a:solidFill>
                <a:schemeClr val="bg1"/>
              </a:solidFill>
              <a:cs typeface="Arial" panose="020B0604020202020204" pitchFamily="34" charset="0"/>
            </a:endParaRPr>
          </a:p>
          <a:p>
            <a:r>
              <a:rPr lang="en-US" sz="2400" dirty="0">
                <a:solidFill>
                  <a:schemeClr val="bg1"/>
                </a:solidFill>
                <a:cs typeface="Arial" panose="020B0604020202020204" pitchFamily="34" charset="0"/>
              </a:rPr>
              <a:t>	</a:t>
            </a:r>
            <a:r>
              <a:rPr lang="en-US" sz="2400" dirty="0" smtClean="0">
                <a:solidFill>
                  <a:schemeClr val="bg1"/>
                </a:solidFill>
                <a:cs typeface="Arial" panose="020B0604020202020204" pitchFamily="34" charset="0"/>
              </a:rPr>
              <a:t>	</a:t>
            </a:r>
            <a:endParaRPr lang="en-US" sz="2400" dirty="0">
              <a:solidFill>
                <a:schemeClr val="bg1"/>
              </a:solidFill>
              <a:cs typeface="Arial" panose="020B0604020202020204" pitchFamily="34" charset="0"/>
            </a:endParaRPr>
          </a:p>
          <a:p>
            <a:pPr marL="285750" lvl="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887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UTILITIES COORDINATION</a:t>
            </a:r>
          </a:p>
          <a:p>
            <a:pPr marL="12700" marR="5080" indent="533400" algn="ctr">
              <a:lnSpc>
                <a:spcPct val="100000"/>
              </a:lnSpc>
              <a:spcBef>
                <a:spcPts val="100"/>
              </a:spcBef>
            </a:pPr>
            <a:endParaRPr lang="en-US" sz="2800" b="1" spc="-5" dirty="0">
              <a:solidFill>
                <a:srgbClr val="FFFF00"/>
              </a:solidFill>
              <a:cs typeface="Arial"/>
            </a:endParaRPr>
          </a:p>
        </p:txBody>
      </p:sp>
      <p:pic>
        <p:nvPicPr>
          <p:cNvPr id="3" name="Picture 2"/>
          <p:cNvPicPr>
            <a:picLocks noChangeAspect="1"/>
          </p:cNvPicPr>
          <p:nvPr/>
        </p:nvPicPr>
        <p:blipFill>
          <a:blip r:embed="rId2"/>
          <a:stretch>
            <a:fillRect/>
          </a:stretch>
        </p:blipFill>
        <p:spPr>
          <a:xfrm>
            <a:off x="1271933" y="2530561"/>
            <a:ext cx="9347837" cy="3593366"/>
          </a:xfrm>
          <a:prstGeom prst="rect">
            <a:avLst/>
          </a:prstGeom>
        </p:spPr>
      </p:pic>
    </p:spTree>
    <p:extLst>
      <p:ext uri="{BB962C8B-B14F-4D97-AF65-F5344CB8AC3E}">
        <p14:creationId xmlns:p14="http://schemas.microsoft.com/office/powerpoint/2010/main" val="1213348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8951" y="1376399"/>
            <a:ext cx="8737297" cy="1938992"/>
          </a:xfrm>
          <a:prstGeom prst="rect">
            <a:avLst/>
          </a:prstGeom>
        </p:spPr>
        <p:txBody>
          <a:bodyPr wrap="square">
            <a:spAutoFit/>
          </a:bodyPr>
          <a:lstStyle/>
          <a:p>
            <a:pPr marL="342900" indent="-342900">
              <a:buFont typeface="Arial" panose="020B0604020202020204" pitchFamily="34" charset="0"/>
              <a:buChar char="•"/>
            </a:pPr>
            <a:r>
              <a:rPr lang="en-US" sz="2400" dirty="0" smtClean="0">
                <a:solidFill>
                  <a:schemeClr val="bg1"/>
                </a:solidFill>
                <a:cs typeface="Arial" panose="020B0604020202020204" pitchFamily="34" charset="0"/>
              </a:rPr>
              <a:t>Second Notice – Review plans for accuracy of utilities 				shown; determine prior rights; pothole crossings to 			determine if any conflicts</a:t>
            </a:r>
          </a:p>
          <a:p>
            <a:r>
              <a:rPr lang="en-US" sz="2400" dirty="0">
                <a:solidFill>
                  <a:schemeClr val="bg1"/>
                </a:solidFill>
                <a:cs typeface="Arial" panose="020B0604020202020204" pitchFamily="34" charset="0"/>
              </a:rPr>
              <a:t>	</a:t>
            </a:r>
            <a:r>
              <a:rPr lang="en-US" sz="2400" dirty="0" smtClean="0">
                <a:solidFill>
                  <a:schemeClr val="bg1"/>
                </a:solidFill>
                <a:cs typeface="Arial" panose="020B0604020202020204" pitchFamily="34" charset="0"/>
              </a:rPr>
              <a:t>	</a:t>
            </a:r>
            <a:endParaRPr lang="en-US" sz="2400" dirty="0">
              <a:solidFill>
                <a:schemeClr val="bg1"/>
              </a:solidFill>
              <a:cs typeface="Arial" panose="020B0604020202020204" pitchFamily="34" charset="0"/>
            </a:endParaRPr>
          </a:p>
          <a:p>
            <a:pPr marL="285750" lvl="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887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UTILITIES COORDINATION</a:t>
            </a:r>
          </a:p>
          <a:p>
            <a:pPr marL="12700" marR="5080" indent="533400" algn="ctr">
              <a:lnSpc>
                <a:spcPct val="100000"/>
              </a:lnSpc>
              <a:spcBef>
                <a:spcPts val="100"/>
              </a:spcBef>
            </a:pPr>
            <a:endParaRPr lang="en-US" sz="2800" b="1" spc="-5" dirty="0">
              <a:solidFill>
                <a:srgbClr val="FFFF00"/>
              </a:solidFill>
              <a:cs typeface="Arial"/>
            </a:endParaRPr>
          </a:p>
        </p:txBody>
      </p:sp>
      <p:pic>
        <p:nvPicPr>
          <p:cNvPr id="5" name="Picture 4"/>
          <p:cNvPicPr>
            <a:picLocks noChangeAspect="1"/>
          </p:cNvPicPr>
          <p:nvPr/>
        </p:nvPicPr>
        <p:blipFill>
          <a:blip r:embed="rId2"/>
          <a:stretch>
            <a:fillRect/>
          </a:stretch>
        </p:blipFill>
        <p:spPr>
          <a:xfrm>
            <a:off x="1053456" y="2580178"/>
            <a:ext cx="4468737" cy="3438312"/>
          </a:xfrm>
          <a:prstGeom prst="rect">
            <a:avLst/>
          </a:prstGeom>
        </p:spPr>
      </p:pic>
      <p:pic>
        <p:nvPicPr>
          <p:cNvPr id="6" name="Picture 5"/>
          <p:cNvPicPr>
            <a:picLocks noChangeAspect="1"/>
          </p:cNvPicPr>
          <p:nvPr/>
        </p:nvPicPr>
        <p:blipFill>
          <a:blip r:embed="rId3"/>
          <a:stretch>
            <a:fillRect/>
          </a:stretch>
        </p:blipFill>
        <p:spPr>
          <a:xfrm>
            <a:off x="6323241" y="2581591"/>
            <a:ext cx="4344760" cy="3436899"/>
          </a:xfrm>
          <a:prstGeom prst="rect">
            <a:avLst/>
          </a:prstGeom>
        </p:spPr>
      </p:pic>
    </p:spTree>
    <p:extLst>
      <p:ext uri="{BB962C8B-B14F-4D97-AF65-F5344CB8AC3E}">
        <p14:creationId xmlns:p14="http://schemas.microsoft.com/office/powerpoint/2010/main" val="17151239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8951" y="1376399"/>
            <a:ext cx="8737297" cy="830997"/>
          </a:xfrm>
          <a:prstGeom prst="rect">
            <a:avLst/>
          </a:prstGeom>
        </p:spPr>
        <p:txBody>
          <a:bodyPr wrap="square">
            <a:spAutoFit/>
          </a:bodyPr>
          <a:lstStyle/>
          <a:p>
            <a:pPr marL="342900" indent="-342900">
              <a:buFont typeface="Arial" panose="020B0604020202020204" pitchFamily="34" charset="0"/>
              <a:buChar char="•"/>
            </a:pPr>
            <a:r>
              <a:rPr lang="en-US" sz="2400" dirty="0" smtClean="0">
                <a:solidFill>
                  <a:schemeClr val="bg1"/>
                </a:solidFill>
                <a:cs typeface="Arial" panose="020B0604020202020204" pitchFamily="34" charset="0"/>
              </a:rPr>
              <a:t>Third Notice (Final) – Notice to Relocate</a:t>
            </a:r>
            <a:endParaRPr lang="en-US" sz="2400" dirty="0">
              <a:solidFill>
                <a:schemeClr val="bg1"/>
              </a:solidFill>
              <a:cs typeface="Arial" panose="020B0604020202020204" pitchFamily="34" charset="0"/>
            </a:endParaRPr>
          </a:p>
          <a:p>
            <a:pPr marL="285750" lvl="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360431" y="488977"/>
            <a:ext cx="9061115" cy="887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UTILITIES COORDINATION</a:t>
            </a:r>
          </a:p>
          <a:p>
            <a:pPr marL="12700" marR="5080" indent="533400" algn="ctr">
              <a:lnSpc>
                <a:spcPct val="100000"/>
              </a:lnSpc>
              <a:spcBef>
                <a:spcPts val="100"/>
              </a:spcBef>
            </a:pPr>
            <a:endParaRPr lang="en-US" sz="2800" b="1" spc="-5" dirty="0">
              <a:solidFill>
                <a:srgbClr val="FFFF00"/>
              </a:solidFill>
              <a:cs typeface="Arial"/>
            </a:endParaRPr>
          </a:p>
        </p:txBody>
      </p:sp>
      <p:pic>
        <p:nvPicPr>
          <p:cNvPr id="3" name="Picture 2"/>
          <p:cNvPicPr>
            <a:picLocks noChangeAspect="1"/>
          </p:cNvPicPr>
          <p:nvPr/>
        </p:nvPicPr>
        <p:blipFill>
          <a:blip r:embed="rId2"/>
          <a:stretch>
            <a:fillRect/>
          </a:stretch>
        </p:blipFill>
        <p:spPr>
          <a:xfrm>
            <a:off x="7047357" y="1181604"/>
            <a:ext cx="3605403" cy="4892219"/>
          </a:xfrm>
          <a:prstGeom prst="rect">
            <a:avLst/>
          </a:prstGeom>
        </p:spPr>
      </p:pic>
    </p:spTree>
    <p:extLst>
      <p:ext uri="{BB962C8B-B14F-4D97-AF65-F5344CB8AC3E}">
        <p14:creationId xmlns:p14="http://schemas.microsoft.com/office/powerpoint/2010/main" val="3143479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83" y="1358111"/>
            <a:ext cx="8737297" cy="3785652"/>
          </a:xfrm>
          <a:prstGeom prst="rect">
            <a:avLst/>
          </a:prstGeom>
        </p:spPr>
        <p:txBody>
          <a:bodyPr wrap="square">
            <a:spAutoFit/>
          </a:bodyPr>
          <a:lstStyle/>
          <a:p>
            <a:r>
              <a:rPr lang="en-US" sz="2400" dirty="0" smtClean="0">
                <a:solidFill>
                  <a:schemeClr val="bg1"/>
                </a:solidFill>
                <a:cs typeface="Arial" panose="020B0604020202020204" pitchFamily="34" charset="0"/>
              </a:rPr>
              <a:t>If project is federally-funded or on </a:t>
            </a:r>
            <a:r>
              <a:rPr lang="en-US" sz="2400" dirty="0">
                <a:solidFill>
                  <a:schemeClr val="bg1"/>
                </a:solidFill>
                <a:cs typeface="Arial" panose="020B0604020202020204" pitchFamily="34" charset="0"/>
              </a:rPr>
              <a:t>State’s </a:t>
            </a:r>
            <a:r>
              <a:rPr lang="en-US" sz="2400" dirty="0" smtClean="0">
                <a:solidFill>
                  <a:schemeClr val="bg1"/>
                </a:solidFill>
                <a:cs typeface="Arial" panose="020B0604020202020204" pitchFamily="34" charset="0"/>
              </a:rPr>
              <a:t>property, a Right </a:t>
            </a:r>
            <a:r>
              <a:rPr lang="en-US" sz="2400" dirty="0">
                <a:solidFill>
                  <a:schemeClr val="bg1"/>
                </a:solidFill>
                <a:cs typeface="Arial" panose="020B0604020202020204" pitchFamily="34" charset="0"/>
              </a:rPr>
              <a:t>of Way Certification </a:t>
            </a:r>
            <a:r>
              <a:rPr lang="en-US" sz="2400" dirty="0" smtClean="0">
                <a:solidFill>
                  <a:schemeClr val="bg1"/>
                </a:solidFill>
                <a:cs typeface="Arial" panose="020B0604020202020204" pitchFamily="34" charset="0"/>
              </a:rPr>
              <a:t>is required (Caltrans Right of Way Manual, Chapter 14).  General requirements include:</a:t>
            </a:r>
          </a:p>
          <a:p>
            <a:endParaRPr lang="en-US" sz="2400" dirty="0" smtClean="0">
              <a:solidFill>
                <a:schemeClr val="bg1"/>
              </a:solidFill>
              <a:cs typeface="Arial" panose="020B0604020202020204" pitchFamily="34" charset="0"/>
            </a:endParaRP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Final Project Plans and Specifications</a:t>
            </a: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Caltrans Right of Way Certification</a:t>
            </a: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Project Engineer’s Utility Certification</a:t>
            </a: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Utility “Notice to Owners”</a:t>
            </a: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Project Environmental Documents</a:t>
            </a:r>
          </a:p>
          <a:p>
            <a:pPr marL="742950" lvl="1" indent="-285750">
              <a:buFont typeface="Arial" panose="020B0604020202020204" pitchFamily="34" charset="0"/>
              <a:buChar char="•"/>
            </a:pPr>
            <a:r>
              <a:rPr lang="en-US" sz="2400" dirty="0" smtClean="0">
                <a:solidFill>
                  <a:schemeClr val="bg1"/>
                </a:solidFill>
                <a:cs typeface="Arial" panose="020B0604020202020204" pitchFamily="34" charset="0"/>
              </a:rPr>
              <a:t>Right of Way Agreements</a:t>
            </a:r>
            <a:endParaRPr lang="en-US" sz="2400" dirty="0">
              <a:solidFill>
                <a:schemeClr val="bg1"/>
              </a:solidFill>
              <a:cs typeface="Arial" panose="020B0604020202020204" pitchFamily="34" charset="0"/>
            </a:endParaRPr>
          </a:p>
        </p:txBody>
      </p:sp>
      <p:sp>
        <p:nvSpPr>
          <p:cNvPr id="4" name="object 2"/>
          <p:cNvSpPr txBox="1">
            <a:spLocks/>
          </p:cNvSpPr>
          <p:nvPr/>
        </p:nvSpPr>
        <p:spPr>
          <a:xfrm>
            <a:off x="926673" y="739832"/>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FEDERAL FUNDING/STATE RIGHT OF WAY</a:t>
            </a:r>
            <a:endParaRPr lang="en-US" sz="2800" b="1" spc="-5" dirty="0">
              <a:solidFill>
                <a:srgbClr val="FFFF00"/>
              </a:solidFill>
              <a:cs typeface="Arial"/>
            </a:endParaRPr>
          </a:p>
        </p:txBody>
      </p:sp>
    </p:spTree>
    <p:extLst>
      <p:ext uri="{BB962C8B-B14F-4D97-AF65-F5344CB8AC3E}">
        <p14:creationId xmlns:p14="http://schemas.microsoft.com/office/powerpoint/2010/main" val="3400184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8844" y="875973"/>
            <a:ext cx="9584574" cy="4708981"/>
          </a:xfrm>
          <a:prstGeom prst="rect">
            <a:avLst/>
          </a:prstGeom>
        </p:spPr>
        <p:txBody>
          <a:bodyPr wrap="square">
            <a:spAutoFit/>
          </a:bodyPr>
          <a:lstStyle/>
          <a:p>
            <a:pPr lvl="0"/>
            <a:r>
              <a:rPr lang="en-US" sz="2400" dirty="0">
                <a:solidFill>
                  <a:schemeClr val="bg1"/>
                </a:solidFill>
                <a:cs typeface="Arial" panose="020B0604020202020204" pitchFamily="34" charset="0"/>
              </a:rPr>
              <a:t>Capital Improvement Project (CIP) development from initial concept to a complete scope of work </a:t>
            </a:r>
          </a:p>
          <a:p>
            <a:pPr lvl="0"/>
            <a:endParaRPr lang="en-US" sz="1200" dirty="0">
              <a:solidFill>
                <a:schemeClr val="bg1"/>
              </a:solidFill>
              <a:cs typeface="Arial" panose="020B0604020202020204" pitchFamily="34" charset="0"/>
            </a:endParaRPr>
          </a:p>
          <a:p>
            <a:pPr lvl="0"/>
            <a:r>
              <a:rPr lang="en-US" sz="2400" dirty="0" smtClean="0">
                <a:solidFill>
                  <a:schemeClr val="bg1"/>
                </a:solidFill>
                <a:cs typeface="Arial" panose="020B0604020202020204" pitchFamily="34" charset="0"/>
              </a:rPr>
              <a:t>Typical “Scope of </a:t>
            </a:r>
            <a:r>
              <a:rPr lang="en-US" sz="2400" dirty="0" smtClean="0">
                <a:solidFill>
                  <a:schemeClr val="bg1"/>
                </a:solidFill>
                <a:cs typeface="Arial" panose="020B0604020202020204" pitchFamily="34" charset="0"/>
              </a:rPr>
              <a:t>Services</a:t>
            </a:r>
            <a:r>
              <a:rPr lang="en-US" sz="2400" dirty="0" smtClean="0">
                <a:solidFill>
                  <a:schemeClr val="bg1"/>
                </a:solidFill>
                <a:cs typeface="Arial" panose="020B0604020202020204" pitchFamily="34" charset="0"/>
              </a:rPr>
              <a:t>”:</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Research/</a:t>
            </a:r>
            <a:r>
              <a:rPr lang="en-US" sz="2400" dirty="0" smtClean="0">
                <a:solidFill>
                  <a:schemeClr val="bg1"/>
                </a:solidFill>
                <a:cs typeface="Arial" panose="020B0604020202020204" pitchFamily="34" charset="0"/>
              </a:rPr>
              <a:t>Review</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Aerial Topographic Mapping</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Utilitie</a:t>
            </a:r>
            <a:r>
              <a:rPr lang="en-US" sz="2400" dirty="0" smtClean="0">
                <a:solidFill>
                  <a:schemeClr val="bg1"/>
                </a:solidFill>
                <a:cs typeface="Arial" panose="020B0604020202020204" pitchFamily="34" charset="0"/>
              </a:rPr>
              <a:t>s  Research &amp;</a:t>
            </a:r>
            <a:r>
              <a:rPr lang="en-US" sz="2400" dirty="0" smtClean="0">
                <a:solidFill>
                  <a:schemeClr val="bg1"/>
                </a:solidFill>
                <a:cs typeface="Arial" panose="020B0604020202020204" pitchFamily="34" charset="0"/>
              </a:rPr>
              <a:t> </a:t>
            </a:r>
            <a:r>
              <a:rPr lang="en-US" sz="2400" dirty="0">
                <a:solidFill>
                  <a:schemeClr val="bg1"/>
                </a:solidFill>
                <a:cs typeface="Arial" panose="020B0604020202020204" pitchFamily="34" charset="0"/>
              </a:rPr>
              <a:t>Coordination </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Environmental Compliance</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Technical Studies</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Preliminary Design </a:t>
            </a:r>
            <a:r>
              <a:rPr lang="en-US" sz="2400" dirty="0" smtClean="0">
                <a:solidFill>
                  <a:schemeClr val="bg1"/>
                </a:solidFill>
                <a:cs typeface="Arial" panose="020B0604020202020204" pitchFamily="34" charset="0"/>
              </a:rPr>
              <a:t>Plans</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Preliminary Quantities </a:t>
            </a:r>
            <a:r>
              <a:rPr lang="en-US" sz="2400" dirty="0">
                <a:solidFill>
                  <a:schemeClr val="bg1"/>
                </a:solidFill>
                <a:cs typeface="Arial" panose="020B0604020202020204" pitchFamily="34" charset="0"/>
              </a:rPr>
              <a:t>and Cost </a:t>
            </a:r>
            <a:r>
              <a:rPr lang="en-US" sz="2400" dirty="0" smtClean="0">
                <a:solidFill>
                  <a:schemeClr val="bg1"/>
                </a:solidFill>
                <a:cs typeface="Arial" panose="020B0604020202020204" pitchFamily="34" charset="0"/>
              </a:rPr>
              <a:t>Estimates </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Identify Right-of-Way </a:t>
            </a:r>
            <a:r>
              <a:rPr lang="en-US" sz="2400" dirty="0">
                <a:solidFill>
                  <a:schemeClr val="bg1"/>
                </a:solidFill>
                <a:cs typeface="Arial" panose="020B0604020202020204" pitchFamily="34" charset="0"/>
              </a:rPr>
              <a:t>Engineering (ROW) </a:t>
            </a:r>
            <a:r>
              <a:rPr lang="en-US" sz="2400" dirty="0" smtClean="0">
                <a:solidFill>
                  <a:schemeClr val="bg1"/>
                </a:solidFill>
                <a:cs typeface="Arial" panose="020B0604020202020204" pitchFamily="34" charset="0"/>
              </a:rPr>
              <a:t>Impacts &amp; Costs</a:t>
            </a:r>
            <a:endParaRPr lang="en-US" sz="2400" dirty="0" smtClean="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Meetings</a:t>
            </a:r>
            <a:r>
              <a:rPr lang="en-US" sz="2400" dirty="0">
                <a:solidFill>
                  <a:schemeClr val="bg1"/>
                </a:solidFill>
                <a:cs typeface="Arial" panose="020B0604020202020204" pitchFamily="34" charset="0"/>
              </a:rPr>
              <a:t>, </a:t>
            </a:r>
            <a:r>
              <a:rPr lang="en-US" sz="2400" dirty="0" smtClean="0">
                <a:solidFill>
                  <a:schemeClr val="bg1"/>
                </a:solidFill>
                <a:cs typeface="Arial" panose="020B0604020202020204" pitchFamily="34" charset="0"/>
              </a:rPr>
              <a:t>Presentations and Exhibits</a:t>
            </a:r>
            <a:endParaRPr lang="en-US" sz="2400" dirty="0">
              <a:solidFill>
                <a:schemeClr val="bg1"/>
              </a:solidFill>
              <a:cs typeface="Arial" panose="020B0604020202020204" pitchFamily="34" charset="0"/>
            </a:endParaRPr>
          </a:p>
        </p:txBody>
      </p:sp>
      <p:sp>
        <p:nvSpPr>
          <p:cNvPr id="4" name="object 2"/>
          <p:cNvSpPr txBox="1">
            <a:spLocks/>
          </p:cNvSpPr>
          <p:nvPr/>
        </p:nvSpPr>
        <p:spPr>
          <a:xfrm>
            <a:off x="1400574" y="432262"/>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PLANNING/PRELIMINARY ENGINEERING</a:t>
            </a:r>
            <a:endParaRPr lang="en-US" sz="2800" b="1" spc="-5" dirty="0">
              <a:solidFill>
                <a:srgbClr val="FFFF00"/>
              </a:solidFill>
              <a:cs typeface="Arial"/>
            </a:endParaRPr>
          </a:p>
        </p:txBody>
      </p:sp>
    </p:spTree>
    <p:extLst>
      <p:ext uri="{BB962C8B-B14F-4D97-AF65-F5344CB8AC3E}">
        <p14:creationId xmlns:p14="http://schemas.microsoft.com/office/powerpoint/2010/main" val="3532542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7203" y="1702324"/>
            <a:ext cx="8737297" cy="3600986"/>
          </a:xfrm>
          <a:prstGeom prst="rect">
            <a:avLst/>
          </a:prstGeom>
        </p:spPr>
        <p:txBody>
          <a:bodyPr wrap="square">
            <a:spAutoFit/>
          </a:bodyPr>
          <a:lstStyle/>
          <a:p>
            <a:r>
              <a:rPr lang="en-US" sz="2400" dirty="0" smtClean="0">
                <a:solidFill>
                  <a:schemeClr val="bg1"/>
                </a:solidFill>
                <a:cs typeface="Arial" panose="020B0604020202020204" pitchFamily="34" charset="0"/>
              </a:rPr>
              <a:t>Project is awarded to Contractor who to builds the improvements and delivers </a:t>
            </a:r>
            <a:r>
              <a:rPr lang="en-US" sz="2400" dirty="0">
                <a:solidFill>
                  <a:schemeClr val="bg1"/>
                </a:solidFill>
                <a:cs typeface="Arial" panose="020B0604020202020204" pitchFamily="34" charset="0"/>
              </a:rPr>
              <a:t>a completed </a:t>
            </a:r>
            <a:r>
              <a:rPr lang="en-US" sz="2400" dirty="0" smtClean="0">
                <a:solidFill>
                  <a:schemeClr val="bg1"/>
                </a:solidFill>
                <a:cs typeface="Arial" panose="020B0604020202020204" pitchFamily="34" charset="0"/>
              </a:rPr>
              <a:t>facility based on final construction documents.</a:t>
            </a:r>
            <a:endParaRPr lang="en-US" sz="2400" dirty="0">
              <a:solidFill>
                <a:schemeClr val="bg1"/>
              </a:solidFill>
              <a:cs typeface="Arial" panose="020B0604020202020204" pitchFamily="34" charset="0"/>
            </a:endParaRPr>
          </a:p>
          <a:p>
            <a:pPr lvl="0"/>
            <a:endParaRPr lang="en-US" sz="1200" dirty="0">
              <a:solidFill>
                <a:schemeClr val="bg1"/>
              </a:solidFill>
              <a:cs typeface="Arial" panose="020B0604020202020204" pitchFamily="34" charset="0"/>
            </a:endParaRPr>
          </a:p>
          <a:p>
            <a:pPr marL="342900" lvl="0" indent="-342900">
              <a:buFont typeface="Arial" panose="020B0604020202020204" pitchFamily="34" charset="0"/>
              <a:buChar char="•"/>
            </a:pPr>
            <a:r>
              <a:rPr lang="en-US" sz="2400" dirty="0">
                <a:solidFill>
                  <a:schemeClr val="bg1"/>
                </a:solidFill>
                <a:cs typeface="Arial" panose="020B0604020202020204" pitchFamily="34" charset="0"/>
              </a:rPr>
              <a:t>Stake ROW/TCE lines in the field </a:t>
            </a:r>
            <a:r>
              <a:rPr lang="en-US" sz="2400" dirty="0" smtClean="0">
                <a:solidFill>
                  <a:schemeClr val="bg1"/>
                </a:solidFill>
                <a:cs typeface="Arial" panose="020B0604020202020204" pitchFamily="34" charset="0"/>
              </a:rPr>
              <a:t>and to </a:t>
            </a:r>
            <a:r>
              <a:rPr lang="en-US" sz="2400" dirty="0">
                <a:solidFill>
                  <a:schemeClr val="bg1"/>
                </a:solidFill>
                <a:cs typeface="Arial" panose="020B0604020202020204" pitchFamily="34" charset="0"/>
              </a:rPr>
              <a:t>make the contractor aware of the construction area he has to work </a:t>
            </a:r>
            <a:r>
              <a:rPr lang="en-US" sz="2400" dirty="0" smtClean="0">
                <a:solidFill>
                  <a:schemeClr val="bg1"/>
                </a:solidFill>
                <a:cs typeface="Arial" panose="020B0604020202020204" pitchFamily="34" charset="0"/>
              </a:rPr>
              <a:t>within.</a:t>
            </a:r>
          </a:p>
          <a:p>
            <a:pPr marL="342900" lvl="0" indent="-342900">
              <a:buFont typeface="Arial" panose="020B0604020202020204" pitchFamily="34" charset="0"/>
              <a:buChar char="•"/>
            </a:pPr>
            <a:r>
              <a:rPr lang="en-US" sz="2400" dirty="0" smtClean="0">
                <a:solidFill>
                  <a:schemeClr val="bg1"/>
                </a:solidFill>
                <a:cs typeface="Arial" panose="020B0604020202020204" pitchFamily="34" charset="0"/>
              </a:rPr>
              <a:t>Include property owner provisions in the project Special Provisions.</a:t>
            </a:r>
          </a:p>
          <a:p>
            <a:pPr marL="342900" indent="-342900">
              <a:buFont typeface="Arial" panose="020B0604020202020204" pitchFamily="34" charset="0"/>
              <a:buChar char="•"/>
            </a:pPr>
            <a:r>
              <a:rPr lang="en-US" sz="2400" dirty="0" smtClean="0">
                <a:solidFill>
                  <a:schemeClr val="bg1"/>
                </a:solidFill>
                <a:cs typeface="Arial" panose="020B0604020202020204" pitchFamily="34" charset="0"/>
              </a:rPr>
              <a:t>Include utility </a:t>
            </a:r>
            <a:r>
              <a:rPr lang="en-US" sz="2400" dirty="0">
                <a:solidFill>
                  <a:schemeClr val="bg1"/>
                </a:solidFill>
                <a:cs typeface="Arial" panose="020B0604020202020204" pitchFamily="34" charset="0"/>
              </a:rPr>
              <a:t>durations </a:t>
            </a:r>
            <a:r>
              <a:rPr lang="en-US" sz="2400" dirty="0" smtClean="0">
                <a:solidFill>
                  <a:schemeClr val="bg1"/>
                </a:solidFill>
                <a:cs typeface="Arial" panose="020B0604020202020204" pitchFamily="34" charset="0"/>
              </a:rPr>
              <a:t>in </a:t>
            </a:r>
            <a:r>
              <a:rPr lang="en-US" sz="2400" dirty="0">
                <a:solidFill>
                  <a:schemeClr val="bg1"/>
                </a:solidFill>
                <a:cs typeface="Arial" panose="020B0604020202020204" pitchFamily="34" charset="0"/>
              </a:rPr>
              <a:t>the project Special </a:t>
            </a:r>
            <a:r>
              <a:rPr lang="en-US" sz="2400" dirty="0" smtClean="0">
                <a:solidFill>
                  <a:schemeClr val="bg1"/>
                </a:solidFill>
                <a:cs typeface="Arial" panose="020B0604020202020204" pitchFamily="34" charset="0"/>
              </a:rPr>
              <a:t>Provisions.</a:t>
            </a:r>
            <a:endParaRPr lang="en-US" sz="2400" dirty="0">
              <a:solidFill>
                <a:schemeClr val="bg1"/>
              </a:solidFill>
              <a:cs typeface="Arial" panose="020B0604020202020204" pitchFamily="34" charset="0"/>
            </a:endParaRPr>
          </a:p>
          <a:p>
            <a:pPr marL="342900" lvl="0" indent="-34290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CONSTRUCTION</a:t>
            </a:r>
            <a:endParaRPr lang="en-US" sz="2800" b="1" spc="-5" dirty="0">
              <a:solidFill>
                <a:srgbClr val="FFFF00"/>
              </a:solidFill>
              <a:cs typeface="Arial"/>
            </a:endParaRPr>
          </a:p>
        </p:txBody>
      </p:sp>
    </p:spTree>
    <p:extLst>
      <p:ext uri="{BB962C8B-B14F-4D97-AF65-F5344CB8AC3E}">
        <p14:creationId xmlns:p14="http://schemas.microsoft.com/office/powerpoint/2010/main" val="30629648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7203" y="1702324"/>
            <a:ext cx="8737297" cy="3970318"/>
          </a:xfrm>
          <a:prstGeom prst="rect">
            <a:avLst/>
          </a:prstGeom>
        </p:spPr>
        <p:txBody>
          <a:bodyPr wrap="square">
            <a:spAutoFit/>
          </a:bodyPr>
          <a:lstStyle/>
          <a:p>
            <a:r>
              <a:rPr lang="en-US" sz="2400" dirty="0" smtClean="0">
                <a:solidFill>
                  <a:schemeClr val="bg1"/>
                </a:solidFill>
                <a:cs typeface="Arial" panose="020B0604020202020204" pitchFamily="34" charset="0"/>
              </a:rPr>
              <a:t>Contractor shall comply with specific property requirements, included in the contract special provisions. If applicable, include the following information:</a:t>
            </a:r>
            <a:endParaRPr lang="en-US" sz="2400" dirty="0">
              <a:solidFill>
                <a:schemeClr val="bg1"/>
              </a:solidFill>
              <a:cs typeface="Arial" panose="020B0604020202020204" pitchFamily="34" charset="0"/>
            </a:endParaRPr>
          </a:p>
          <a:p>
            <a:pPr lvl="0"/>
            <a:endParaRPr lang="en-US" sz="1200" dirty="0">
              <a:solidFill>
                <a:schemeClr val="bg1"/>
              </a:solidFill>
              <a:cs typeface="Arial" panose="020B0604020202020204" pitchFamily="34" charset="0"/>
            </a:endParaRP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Property address</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Contact information</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Special notice requirements</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Special access requirements</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Durations/timelines</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Modified insurance limits</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Specific instructions included in right of way agreements</a:t>
            </a: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SPECIFIC PROPERTY REQUIREMENTS</a:t>
            </a:r>
            <a:endParaRPr lang="en-US" sz="2800" b="1" spc="-5" dirty="0">
              <a:solidFill>
                <a:srgbClr val="FFFF00"/>
              </a:solidFill>
              <a:cs typeface="Arial"/>
            </a:endParaRPr>
          </a:p>
        </p:txBody>
      </p:sp>
    </p:spTree>
    <p:extLst>
      <p:ext uri="{BB962C8B-B14F-4D97-AF65-F5344CB8AC3E}">
        <p14:creationId xmlns:p14="http://schemas.microsoft.com/office/powerpoint/2010/main" val="33237555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7201" y="1177223"/>
            <a:ext cx="8737297" cy="1200329"/>
          </a:xfrm>
          <a:prstGeom prst="rect">
            <a:avLst/>
          </a:prstGeom>
        </p:spPr>
        <p:txBody>
          <a:bodyPr wrap="square">
            <a:spAutoFit/>
          </a:bodyPr>
          <a:lstStyle/>
          <a:p>
            <a:r>
              <a:rPr lang="en-US" sz="2400" dirty="0">
                <a:solidFill>
                  <a:schemeClr val="bg1"/>
                </a:solidFill>
                <a:cs typeface="Arial" panose="020B0604020202020204" pitchFamily="34" charset="0"/>
              </a:rPr>
              <a:t>Contractor shall comply with specific </a:t>
            </a:r>
            <a:r>
              <a:rPr lang="en-US" sz="2400" dirty="0" smtClean="0">
                <a:solidFill>
                  <a:schemeClr val="bg1"/>
                </a:solidFill>
                <a:cs typeface="Arial" panose="020B0604020202020204" pitchFamily="34" charset="0"/>
              </a:rPr>
              <a:t>utility </a:t>
            </a:r>
            <a:r>
              <a:rPr lang="en-US" sz="2400" dirty="0">
                <a:solidFill>
                  <a:schemeClr val="bg1"/>
                </a:solidFill>
                <a:cs typeface="Arial" panose="020B0604020202020204" pitchFamily="34" charset="0"/>
              </a:rPr>
              <a:t>requirements, included in the contract special </a:t>
            </a:r>
            <a:r>
              <a:rPr lang="en-US" sz="2400" dirty="0" smtClean="0">
                <a:solidFill>
                  <a:schemeClr val="bg1"/>
                </a:solidFill>
                <a:cs typeface="Arial" panose="020B0604020202020204" pitchFamily="34" charset="0"/>
              </a:rPr>
              <a:t>provisions. If applicable, </a:t>
            </a:r>
            <a:r>
              <a:rPr lang="en-US" sz="2400" dirty="0">
                <a:solidFill>
                  <a:schemeClr val="bg1"/>
                </a:solidFill>
                <a:cs typeface="Arial" panose="020B0604020202020204" pitchFamily="34" charset="0"/>
              </a:rPr>
              <a:t>include </a:t>
            </a:r>
            <a:r>
              <a:rPr lang="en-US" sz="2400" dirty="0" smtClean="0">
                <a:solidFill>
                  <a:schemeClr val="bg1"/>
                </a:solidFill>
                <a:cs typeface="Arial" panose="020B0604020202020204" pitchFamily="34" charset="0"/>
              </a:rPr>
              <a:t>Utility Contact Table and additional utility specific information</a:t>
            </a: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3" y="624689"/>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a:solidFill>
                  <a:srgbClr val="FFFF00"/>
                </a:solidFill>
                <a:cs typeface="Arial"/>
              </a:rPr>
              <a:t>SPECIFIC </a:t>
            </a:r>
            <a:r>
              <a:rPr lang="en-US" sz="2800" b="1" spc="-5" dirty="0" smtClean="0">
                <a:solidFill>
                  <a:srgbClr val="FFFF00"/>
                </a:solidFill>
                <a:cs typeface="Arial"/>
              </a:rPr>
              <a:t>UTILITY </a:t>
            </a:r>
            <a:r>
              <a:rPr lang="en-US" sz="2800" b="1" spc="-5" dirty="0">
                <a:solidFill>
                  <a:srgbClr val="FFFF00"/>
                </a:solidFill>
                <a:cs typeface="Arial"/>
              </a:rPr>
              <a:t>REQUIREMENTS</a:t>
            </a:r>
          </a:p>
        </p:txBody>
      </p:sp>
      <p:pic>
        <p:nvPicPr>
          <p:cNvPr id="3" name="Picture 2"/>
          <p:cNvPicPr>
            <a:picLocks noChangeAspect="1"/>
          </p:cNvPicPr>
          <p:nvPr/>
        </p:nvPicPr>
        <p:blipFill>
          <a:blip r:embed="rId2"/>
          <a:stretch>
            <a:fillRect/>
          </a:stretch>
        </p:blipFill>
        <p:spPr>
          <a:xfrm>
            <a:off x="1124528" y="2685141"/>
            <a:ext cx="3915529" cy="2742739"/>
          </a:xfrm>
          <a:prstGeom prst="rect">
            <a:avLst/>
          </a:prstGeom>
        </p:spPr>
      </p:pic>
      <p:pic>
        <p:nvPicPr>
          <p:cNvPr id="6" name="Picture 5"/>
          <p:cNvPicPr>
            <a:picLocks noChangeAspect="1"/>
          </p:cNvPicPr>
          <p:nvPr/>
        </p:nvPicPr>
        <p:blipFill>
          <a:blip r:embed="rId3"/>
          <a:stretch>
            <a:fillRect/>
          </a:stretch>
        </p:blipFill>
        <p:spPr>
          <a:xfrm>
            <a:off x="5694629" y="2685141"/>
            <a:ext cx="5395796" cy="2742739"/>
          </a:xfrm>
          <a:prstGeom prst="rect">
            <a:avLst/>
          </a:prstGeom>
        </p:spPr>
      </p:pic>
      <p:sp>
        <p:nvSpPr>
          <p:cNvPr id="7" name="object 2"/>
          <p:cNvSpPr txBox="1">
            <a:spLocks/>
          </p:cNvSpPr>
          <p:nvPr/>
        </p:nvSpPr>
        <p:spPr>
          <a:xfrm>
            <a:off x="1124528" y="5512757"/>
            <a:ext cx="345470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chemeClr val="bg1"/>
                </a:solidFill>
                <a:cs typeface="Arial"/>
              </a:rPr>
              <a:t>Utility Contact Table</a:t>
            </a:r>
            <a:endParaRPr lang="en-US" sz="2800" b="1" spc="-5" dirty="0">
              <a:solidFill>
                <a:schemeClr val="bg1"/>
              </a:solidFill>
              <a:cs typeface="Arial"/>
            </a:endParaRPr>
          </a:p>
        </p:txBody>
      </p:sp>
      <p:sp>
        <p:nvSpPr>
          <p:cNvPr id="8" name="object 2"/>
          <p:cNvSpPr txBox="1">
            <a:spLocks/>
          </p:cNvSpPr>
          <p:nvPr/>
        </p:nvSpPr>
        <p:spPr>
          <a:xfrm>
            <a:off x="6160116" y="5513613"/>
            <a:ext cx="4316292"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chemeClr val="bg1"/>
                </a:solidFill>
                <a:cs typeface="Arial"/>
              </a:rPr>
              <a:t>Utility Specific Information</a:t>
            </a:r>
            <a:endParaRPr lang="en-US" sz="2800" b="1" spc="-5" dirty="0">
              <a:solidFill>
                <a:schemeClr val="bg1"/>
              </a:solidFill>
              <a:cs typeface="Arial"/>
            </a:endParaRPr>
          </a:p>
        </p:txBody>
      </p:sp>
    </p:spTree>
    <p:extLst>
      <p:ext uri="{BB962C8B-B14F-4D97-AF65-F5344CB8AC3E}">
        <p14:creationId xmlns:p14="http://schemas.microsoft.com/office/powerpoint/2010/main" val="244927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p:cNvSpPr>
          <p:nvPr/>
        </p:nvSpPr>
        <p:spPr>
          <a:xfrm>
            <a:off x="1299874" y="688064"/>
            <a:ext cx="9061115" cy="887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RIGHT OF WAY CONSTRUCTION IMPACTS</a:t>
            </a:r>
          </a:p>
          <a:p>
            <a:pPr marL="12700" marR="5080" indent="533400" algn="ctr">
              <a:lnSpc>
                <a:spcPct val="100000"/>
              </a:lnSpc>
              <a:spcBef>
                <a:spcPts val="100"/>
              </a:spcBef>
            </a:pPr>
            <a:r>
              <a:rPr lang="en-US" sz="2800" b="1" spc="-5" dirty="0" smtClean="0">
                <a:solidFill>
                  <a:schemeClr val="bg1"/>
                </a:solidFill>
                <a:cs typeface="Arial"/>
              </a:rPr>
              <a:t>Caltrans I-5 Segment “C”</a:t>
            </a:r>
            <a:endParaRPr lang="en-US" sz="2800" b="1" spc="-5" dirty="0">
              <a:solidFill>
                <a:schemeClr val="bg1"/>
              </a:solidFill>
              <a:cs typeface="Arial"/>
            </a:endParaRPr>
          </a:p>
        </p:txBody>
      </p:sp>
      <p:pic>
        <p:nvPicPr>
          <p:cNvPr id="5" name="Picture 4"/>
          <p:cNvPicPr>
            <a:picLocks noChangeAspect="1"/>
          </p:cNvPicPr>
          <p:nvPr/>
        </p:nvPicPr>
        <p:blipFill>
          <a:blip r:embed="rId2"/>
          <a:stretch>
            <a:fillRect/>
          </a:stretch>
        </p:blipFill>
        <p:spPr>
          <a:xfrm>
            <a:off x="1004499" y="1903342"/>
            <a:ext cx="4825933" cy="3503415"/>
          </a:xfrm>
          <a:prstGeom prst="rect">
            <a:avLst/>
          </a:prstGeom>
        </p:spPr>
      </p:pic>
      <p:pic>
        <p:nvPicPr>
          <p:cNvPr id="6" name="Picture 5"/>
          <p:cNvPicPr>
            <a:picLocks noChangeAspect="1"/>
          </p:cNvPicPr>
          <p:nvPr/>
        </p:nvPicPr>
        <p:blipFill>
          <a:blip r:embed="rId3"/>
          <a:stretch>
            <a:fillRect/>
          </a:stretch>
        </p:blipFill>
        <p:spPr>
          <a:xfrm>
            <a:off x="6274051" y="1903342"/>
            <a:ext cx="4689696" cy="3503415"/>
          </a:xfrm>
          <a:prstGeom prst="rect">
            <a:avLst/>
          </a:prstGeom>
        </p:spPr>
      </p:pic>
      <p:sp>
        <p:nvSpPr>
          <p:cNvPr id="7" name="object 2"/>
          <p:cNvSpPr txBox="1">
            <a:spLocks/>
          </p:cNvSpPr>
          <p:nvPr/>
        </p:nvSpPr>
        <p:spPr>
          <a:xfrm>
            <a:off x="1533755" y="5512757"/>
            <a:ext cx="3201208"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chemeClr val="bg1"/>
                </a:solidFill>
                <a:cs typeface="Arial"/>
              </a:rPr>
              <a:t>RCB at Euclid Plaza</a:t>
            </a:r>
            <a:endParaRPr lang="en-US" sz="2800" b="1" spc="-5" dirty="0">
              <a:solidFill>
                <a:schemeClr val="bg1"/>
              </a:solidFill>
              <a:cs typeface="Arial"/>
            </a:endParaRPr>
          </a:p>
        </p:txBody>
      </p:sp>
      <p:sp>
        <p:nvSpPr>
          <p:cNvPr id="8" name="object 2"/>
          <p:cNvSpPr txBox="1">
            <a:spLocks/>
          </p:cNvSpPr>
          <p:nvPr/>
        </p:nvSpPr>
        <p:spPr>
          <a:xfrm>
            <a:off x="6871580" y="5512757"/>
            <a:ext cx="3203419"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chemeClr val="bg1"/>
                </a:solidFill>
                <a:cs typeface="Arial"/>
              </a:rPr>
              <a:t>Lincoln OC Utilities</a:t>
            </a:r>
            <a:endParaRPr lang="en-US" sz="2800" b="1" spc="-5" dirty="0">
              <a:solidFill>
                <a:schemeClr val="bg1"/>
              </a:solidFill>
              <a:cs typeface="Arial"/>
            </a:endParaRPr>
          </a:p>
        </p:txBody>
      </p:sp>
    </p:spTree>
    <p:extLst>
      <p:ext uri="{BB962C8B-B14F-4D97-AF65-F5344CB8AC3E}">
        <p14:creationId xmlns:p14="http://schemas.microsoft.com/office/powerpoint/2010/main" val="2450598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 y="526037"/>
            <a:ext cx="11020425" cy="2739211"/>
          </a:xfrm>
          <a:prstGeom prst="rect">
            <a:avLst/>
          </a:prstGeom>
          <a:noFill/>
        </p:spPr>
        <p:txBody>
          <a:bodyPr wrap="square" rtlCol="0">
            <a:spAutoFit/>
          </a:bodyPr>
          <a:lstStyle/>
          <a:p>
            <a:pPr algn="ctr"/>
            <a:r>
              <a:rPr lang="en-US" sz="6600" dirty="0" smtClean="0">
                <a:solidFill>
                  <a:srgbClr val="FFFF00"/>
                </a:solidFill>
                <a:cs typeface="Arial" panose="020B0604020202020204" pitchFamily="34" charset="0"/>
              </a:rPr>
              <a:t>Plans and Specs</a:t>
            </a:r>
          </a:p>
          <a:p>
            <a:pPr algn="ctr"/>
            <a:r>
              <a:rPr lang="en-US" sz="4000" dirty="0" smtClean="0">
                <a:solidFill>
                  <a:srgbClr val="FFFF00"/>
                </a:solidFill>
                <a:cs typeface="Arial" panose="020B0604020202020204" pitchFamily="34" charset="0"/>
              </a:rPr>
              <a:t>Coordination with Right of Way and Utilities</a:t>
            </a:r>
          </a:p>
          <a:p>
            <a:pPr algn="ctr"/>
            <a:endParaRPr lang="en-US" sz="6600" dirty="0">
              <a:solidFill>
                <a:srgbClr val="FFFF00"/>
              </a:solidFill>
              <a:cs typeface="Arial" panose="020B0604020202020204" pitchFamily="34" charset="0"/>
            </a:endParaRPr>
          </a:p>
        </p:txBody>
      </p:sp>
      <p:sp>
        <p:nvSpPr>
          <p:cNvPr id="8" name="TextBox 7"/>
          <p:cNvSpPr txBox="1"/>
          <p:nvPr/>
        </p:nvSpPr>
        <p:spPr>
          <a:xfrm>
            <a:off x="-1" y="3265248"/>
            <a:ext cx="12191999" cy="707886"/>
          </a:xfrm>
          <a:prstGeom prst="rect">
            <a:avLst/>
          </a:prstGeom>
          <a:noFill/>
        </p:spPr>
        <p:txBody>
          <a:bodyPr wrap="square" rtlCol="0">
            <a:spAutoFit/>
          </a:bodyPr>
          <a:lstStyle/>
          <a:p>
            <a:pPr algn="ctr"/>
            <a:r>
              <a:rPr lang="en-US" sz="4000" dirty="0" smtClean="0">
                <a:solidFill>
                  <a:schemeClr val="bg1"/>
                </a:solidFill>
                <a:cs typeface="Arial" panose="020B0604020202020204" pitchFamily="34" charset="0"/>
              </a:rPr>
              <a:t>Questions?</a:t>
            </a:r>
            <a:endParaRPr lang="en-US" sz="4000" dirty="0">
              <a:solidFill>
                <a:srgbClr val="FFFF00"/>
              </a:solidFill>
              <a:cs typeface="Arial" panose="020B0604020202020204" pitchFamily="34" charset="0"/>
            </a:endParaRPr>
          </a:p>
        </p:txBody>
      </p:sp>
      <p:sp>
        <p:nvSpPr>
          <p:cNvPr id="9" name="TextBox 8"/>
          <p:cNvSpPr txBox="1"/>
          <p:nvPr/>
        </p:nvSpPr>
        <p:spPr>
          <a:xfrm>
            <a:off x="0" y="5109978"/>
            <a:ext cx="12191999" cy="830997"/>
          </a:xfrm>
          <a:prstGeom prst="rect">
            <a:avLst/>
          </a:prstGeom>
          <a:noFill/>
        </p:spPr>
        <p:txBody>
          <a:bodyPr wrap="square" rtlCol="0">
            <a:spAutoFit/>
          </a:bodyPr>
          <a:lstStyle/>
          <a:p>
            <a:pPr algn="ctr"/>
            <a:r>
              <a:rPr lang="en-US" sz="2400" dirty="0" smtClean="0">
                <a:solidFill>
                  <a:schemeClr val="bg1"/>
                </a:solidFill>
                <a:cs typeface="Arial" panose="020B0604020202020204" pitchFamily="34" charset="0"/>
              </a:rPr>
              <a:t>IRWA Summer Refresh Seminar</a:t>
            </a:r>
          </a:p>
          <a:p>
            <a:pPr algn="ctr"/>
            <a:r>
              <a:rPr lang="en-US" sz="2400" dirty="0" smtClean="0">
                <a:solidFill>
                  <a:schemeClr val="bg1"/>
                </a:solidFill>
                <a:cs typeface="Arial" panose="020B0604020202020204" pitchFamily="34" charset="0"/>
              </a:rPr>
              <a:t>July 16, 2019</a:t>
            </a:r>
            <a:endParaRPr lang="en-US" sz="2800" dirty="0"/>
          </a:p>
        </p:txBody>
      </p:sp>
    </p:spTree>
    <p:extLst>
      <p:ext uri="{BB962C8B-B14F-4D97-AF65-F5344CB8AC3E}">
        <p14:creationId xmlns:p14="http://schemas.microsoft.com/office/powerpoint/2010/main" val="2458489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p:cNvSpPr>
          <p:nvPr/>
        </p:nvSpPr>
        <p:spPr>
          <a:xfrm>
            <a:off x="1310700" y="864524"/>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PLANNING/PRELIMINARY</a:t>
            </a:r>
            <a:endParaRPr lang="en-US" sz="2800" b="1" spc="-5" dirty="0">
              <a:solidFill>
                <a:srgbClr val="FFFF00"/>
              </a:solidFill>
              <a:cs typeface="Arial"/>
            </a:endParaRPr>
          </a:p>
        </p:txBody>
      </p:sp>
      <p:pic>
        <p:nvPicPr>
          <p:cNvPr id="3" name="Picture 2"/>
          <p:cNvPicPr>
            <a:picLocks noChangeAspect="1"/>
          </p:cNvPicPr>
          <p:nvPr/>
        </p:nvPicPr>
        <p:blipFill>
          <a:blip r:embed="rId3"/>
          <a:stretch>
            <a:fillRect/>
          </a:stretch>
        </p:blipFill>
        <p:spPr>
          <a:xfrm>
            <a:off x="5187143" y="1630506"/>
            <a:ext cx="6059153" cy="4059335"/>
          </a:xfrm>
          <a:prstGeom prst="rect">
            <a:avLst/>
          </a:prstGeom>
        </p:spPr>
      </p:pic>
      <p:sp>
        <p:nvSpPr>
          <p:cNvPr id="5" name="Rectangle 4"/>
          <p:cNvSpPr/>
          <p:nvPr/>
        </p:nvSpPr>
        <p:spPr>
          <a:xfrm>
            <a:off x="984633" y="1513739"/>
            <a:ext cx="4136007" cy="3785652"/>
          </a:xfrm>
          <a:prstGeom prst="rect">
            <a:avLst/>
          </a:prstGeom>
        </p:spPr>
        <p:txBody>
          <a:bodyPr wrap="square">
            <a:spAutoFit/>
          </a:bodyPr>
          <a:lstStyle/>
          <a:p>
            <a:pPr marL="457200" lvl="0" indent="-457200">
              <a:buFont typeface="+mj-lt"/>
              <a:buAutoNum type="arabicPeriod"/>
            </a:pPr>
            <a:r>
              <a:rPr lang="en-US" sz="2400" dirty="0" smtClean="0">
                <a:solidFill>
                  <a:schemeClr val="bg1"/>
                </a:solidFill>
                <a:cs typeface="Arial" panose="020B0604020202020204" pitchFamily="34" charset="0"/>
              </a:rPr>
              <a:t>Identifies stakeholders and project constraints, then “build</a:t>
            </a:r>
            <a:r>
              <a:rPr lang="en-US" sz="2400" dirty="0">
                <a:solidFill>
                  <a:schemeClr val="bg1"/>
                </a:solidFill>
                <a:cs typeface="Arial" panose="020B0604020202020204" pitchFamily="34" charset="0"/>
              </a:rPr>
              <a:t>” alternatives </a:t>
            </a:r>
            <a:r>
              <a:rPr lang="en-US" sz="2400" dirty="0" smtClean="0">
                <a:solidFill>
                  <a:schemeClr val="bg1"/>
                </a:solidFill>
                <a:cs typeface="Arial" panose="020B0604020202020204" pitchFamily="34" charset="0"/>
              </a:rPr>
              <a:t>are developed and compared </a:t>
            </a:r>
            <a:r>
              <a:rPr lang="en-US" sz="2400" dirty="0">
                <a:solidFill>
                  <a:schemeClr val="bg1"/>
                </a:solidFill>
                <a:cs typeface="Arial" panose="020B0604020202020204" pitchFamily="34" charset="0"/>
              </a:rPr>
              <a:t>with the “no-build </a:t>
            </a:r>
            <a:r>
              <a:rPr lang="en-US" sz="2400" dirty="0" smtClean="0">
                <a:solidFill>
                  <a:schemeClr val="bg1"/>
                </a:solidFill>
                <a:cs typeface="Arial" panose="020B0604020202020204" pitchFamily="34" charset="0"/>
              </a:rPr>
              <a:t>alternative</a:t>
            </a:r>
            <a:r>
              <a:rPr lang="en-US" sz="2400" dirty="0" smtClean="0">
                <a:solidFill>
                  <a:schemeClr val="bg1"/>
                </a:solidFill>
                <a:cs typeface="Arial" panose="020B0604020202020204" pitchFamily="34" charset="0"/>
              </a:rPr>
              <a:t>”; concludes with a “preferred” build alternative</a:t>
            </a:r>
            <a:endParaRPr lang="en-US" sz="2400" dirty="0" smtClean="0">
              <a:solidFill>
                <a:schemeClr val="bg1"/>
              </a:solidFill>
              <a:cs typeface="Arial" panose="020B0604020202020204" pitchFamily="34" charset="0"/>
            </a:endParaRPr>
          </a:p>
          <a:p>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Tree>
    <p:extLst>
      <p:ext uri="{BB962C8B-B14F-4D97-AF65-F5344CB8AC3E}">
        <p14:creationId xmlns:p14="http://schemas.microsoft.com/office/powerpoint/2010/main" val="2772593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128" y="1499427"/>
            <a:ext cx="8737297" cy="5262979"/>
          </a:xfrm>
          <a:prstGeom prst="rect">
            <a:avLst/>
          </a:prstGeom>
        </p:spPr>
        <p:txBody>
          <a:bodyPr wrap="square">
            <a:spAutoFit/>
          </a:bodyPr>
          <a:lstStyle/>
          <a:p>
            <a:pPr marL="457200" lvl="0" indent="-457200">
              <a:buFont typeface="+mj-lt"/>
              <a:buAutoNum type="arabicPeriod" startAt="2"/>
            </a:pPr>
            <a:r>
              <a:rPr lang="en-US" sz="2400" dirty="0" smtClean="0">
                <a:solidFill>
                  <a:schemeClr val="bg1"/>
                </a:solidFill>
                <a:cs typeface="Arial" panose="020B0604020202020204" pitchFamily="34" charset="0"/>
              </a:rPr>
              <a:t>Meetings/Coordination</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Utilities</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Stakeholders (e.g. property owners, Homeowner’s Associations)</a:t>
            </a:r>
          </a:p>
          <a:p>
            <a:pPr marL="800100" lvl="1" indent="-342900">
              <a:buFont typeface="Arial" panose="020B0604020202020204" pitchFamily="34" charset="0"/>
              <a:buChar char="•"/>
            </a:pPr>
            <a:r>
              <a:rPr lang="en-US" sz="2400" dirty="0" smtClean="0">
                <a:solidFill>
                  <a:schemeClr val="bg1"/>
                </a:solidFill>
                <a:cs typeface="Arial" panose="020B0604020202020204" pitchFamily="34" charset="0"/>
              </a:rPr>
              <a:t>Jurisdictional agencies </a:t>
            </a:r>
          </a:p>
          <a:p>
            <a:pPr lvl="1"/>
            <a:endParaRPr lang="en-US" sz="2400" dirty="0" smtClean="0">
              <a:solidFill>
                <a:schemeClr val="bg1"/>
              </a:solidFill>
              <a:cs typeface="Arial" panose="020B0604020202020204" pitchFamily="34" charset="0"/>
            </a:endParaRPr>
          </a:p>
          <a:p>
            <a:pPr lvl="1"/>
            <a:r>
              <a:rPr lang="en-US" sz="2400" u="sng" dirty="0" smtClean="0">
                <a:solidFill>
                  <a:schemeClr val="bg1"/>
                </a:solidFill>
                <a:cs typeface="Arial" panose="020B0604020202020204" pitchFamily="34" charset="0"/>
              </a:rPr>
              <a:t>Importance</a:t>
            </a:r>
            <a:r>
              <a:rPr lang="en-US" sz="2400" dirty="0" smtClean="0">
                <a:solidFill>
                  <a:schemeClr val="bg1"/>
                </a:solidFill>
                <a:cs typeface="Arial" panose="020B0604020202020204" pitchFamily="34" charset="0"/>
              </a:rPr>
              <a:t>: </a:t>
            </a:r>
          </a:p>
          <a:p>
            <a:pPr marL="800100" lvl="1" indent="-342900">
              <a:buFont typeface="Wingdings" panose="05000000000000000000" pitchFamily="2" charset="2"/>
              <a:buChar char="Ø"/>
            </a:pPr>
            <a:r>
              <a:rPr lang="en-US" sz="2400" dirty="0" smtClean="0">
                <a:solidFill>
                  <a:schemeClr val="bg1"/>
                </a:solidFill>
                <a:cs typeface="Arial" panose="020B0604020202020204" pitchFamily="34" charset="0"/>
              </a:rPr>
              <a:t>Project/no project</a:t>
            </a:r>
          </a:p>
          <a:p>
            <a:pPr marL="800100" lvl="1" indent="-342900">
              <a:buFont typeface="Wingdings" panose="05000000000000000000" pitchFamily="2" charset="2"/>
              <a:buChar char="Ø"/>
            </a:pPr>
            <a:r>
              <a:rPr lang="en-US" sz="2400" dirty="0" smtClean="0">
                <a:solidFill>
                  <a:schemeClr val="bg1"/>
                </a:solidFill>
                <a:cs typeface="Arial" panose="020B0604020202020204" pitchFamily="34" charset="0"/>
              </a:rPr>
              <a:t>I</a:t>
            </a:r>
            <a:r>
              <a:rPr lang="en-US" sz="2400" dirty="0" smtClean="0">
                <a:solidFill>
                  <a:schemeClr val="bg1"/>
                </a:solidFill>
                <a:cs typeface="Arial" panose="020B0604020202020204" pitchFamily="34" charset="0"/>
              </a:rPr>
              <a:t>mpact schedule</a:t>
            </a:r>
          </a:p>
          <a:p>
            <a:pPr marL="800100" lvl="1" indent="-342900">
              <a:buFont typeface="Wingdings" panose="05000000000000000000" pitchFamily="2" charset="2"/>
              <a:buChar char="Ø"/>
            </a:pPr>
            <a:r>
              <a:rPr lang="en-US" sz="2400" dirty="0" smtClean="0">
                <a:solidFill>
                  <a:schemeClr val="bg1"/>
                </a:solidFill>
                <a:cs typeface="Arial" panose="020B0604020202020204" pitchFamily="34" charset="0"/>
              </a:rPr>
              <a:t>Legal issues</a:t>
            </a:r>
          </a:p>
          <a:p>
            <a:pPr marL="800100" lvl="1" indent="-342900">
              <a:buFont typeface="Wingdings" panose="05000000000000000000" pitchFamily="2" charset="2"/>
              <a:buChar char="Ø"/>
            </a:pPr>
            <a:r>
              <a:rPr lang="en-US" sz="2400" dirty="0">
                <a:solidFill>
                  <a:schemeClr val="bg1"/>
                </a:solidFill>
                <a:cs typeface="Arial" panose="020B0604020202020204" pitchFamily="34" charset="0"/>
              </a:rPr>
              <a:t>M</a:t>
            </a:r>
            <a:r>
              <a:rPr lang="en-US" sz="2400" dirty="0" smtClean="0">
                <a:solidFill>
                  <a:schemeClr val="bg1"/>
                </a:solidFill>
                <a:cs typeface="Arial" panose="020B0604020202020204" pitchFamily="34" charset="0"/>
              </a:rPr>
              <a:t>onetary costs</a:t>
            </a:r>
          </a:p>
          <a:p>
            <a:pPr marL="800100" lvl="1" indent="-342900">
              <a:buFont typeface="Wingdings" panose="05000000000000000000" pitchFamily="2" charset="2"/>
              <a:buChar char="Ø"/>
            </a:pPr>
            <a:r>
              <a:rPr lang="en-US" sz="2400" dirty="0" smtClean="0">
                <a:solidFill>
                  <a:schemeClr val="bg1"/>
                </a:solidFill>
                <a:cs typeface="Arial" panose="020B0604020202020204" pitchFamily="34" charset="0"/>
              </a:rPr>
              <a:t>Effort to find solutions</a:t>
            </a:r>
            <a:endParaRPr lang="en-US" sz="2400" dirty="0" smtClean="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PLANNING/PRELIMINARY</a:t>
            </a:r>
            <a:endParaRPr lang="en-US" sz="2800" b="1" spc="-5" dirty="0">
              <a:solidFill>
                <a:srgbClr val="FFFF00"/>
              </a:solidFill>
              <a:cs typeface="Arial"/>
            </a:endParaRPr>
          </a:p>
        </p:txBody>
      </p:sp>
    </p:spTree>
    <p:extLst>
      <p:ext uri="{BB962C8B-B14F-4D97-AF65-F5344CB8AC3E}">
        <p14:creationId xmlns:p14="http://schemas.microsoft.com/office/powerpoint/2010/main" val="2233406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1136" y="1358111"/>
            <a:ext cx="9757072" cy="3785652"/>
          </a:xfrm>
          <a:prstGeom prst="rect">
            <a:avLst/>
          </a:prstGeom>
        </p:spPr>
        <p:txBody>
          <a:bodyPr wrap="square">
            <a:spAutoFit/>
          </a:bodyPr>
          <a:lstStyle/>
          <a:p>
            <a:pPr marL="457200" lvl="0" indent="-457200">
              <a:buFont typeface="+mj-lt"/>
              <a:buAutoNum type="arabicPeriod" startAt="3"/>
            </a:pPr>
            <a:r>
              <a:rPr lang="en-US" sz="2400" dirty="0" smtClean="0">
                <a:solidFill>
                  <a:schemeClr val="bg1"/>
                </a:solidFill>
                <a:cs typeface="Arial" panose="020B0604020202020204" pitchFamily="34" charset="0"/>
              </a:rPr>
              <a:t>Environmental </a:t>
            </a:r>
            <a:r>
              <a:rPr lang="en-US" sz="2400" dirty="0" smtClean="0">
                <a:solidFill>
                  <a:schemeClr val="bg1"/>
                </a:solidFill>
                <a:cs typeface="Arial" panose="020B0604020202020204" pitchFamily="34" charset="0"/>
              </a:rPr>
              <a:t> Compliance</a:t>
            </a:r>
            <a:endParaRPr lang="en-US" sz="2400" dirty="0">
              <a:solidFill>
                <a:schemeClr val="bg1"/>
              </a:solidFill>
              <a:cs typeface="Arial" panose="020B0604020202020204" pitchFamily="34" charset="0"/>
            </a:endParaRPr>
          </a:p>
          <a:p>
            <a:pPr lvl="1"/>
            <a:r>
              <a:rPr lang="en-US" sz="2400" dirty="0" smtClean="0">
                <a:solidFill>
                  <a:schemeClr val="bg1"/>
                </a:solidFill>
                <a:cs typeface="Arial" panose="020B0604020202020204" pitchFamily="34" charset="0"/>
              </a:rPr>
              <a:t>California Environmental Quality Act (</a:t>
            </a:r>
            <a:r>
              <a:rPr lang="en-US" sz="2400" dirty="0" smtClean="0">
                <a:solidFill>
                  <a:schemeClr val="bg1"/>
                </a:solidFill>
                <a:cs typeface="Arial" panose="020B0604020202020204" pitchFamily="34" charset="0"/>
              </a:rPr>
              <a:t>CEQA)</a:t>
            </a:r>
          </a:p>
          <a:p>
            <a:pPr lvl="1"/>
            <a:r>
              <a:rPr lang="en-US" sz="2400" dirty="0" smtClean="0">
                <a:solidFill>
                  <a:schemeClr val="bg1"/>
                </a:solidFill>
                <a:cs typeface="Arial" panose="020B0604020202020204" pitchFamily="34" charset="0"/>
              </a:rPr>
              <a:t>National </a:t>
            </a:r>
            <a:r>
              <a:rPr lang="en-US" sz="2400" dirty="0" smtClean="0">
                <a:solidFill>
                  <a:schemeClr val="bg1"/>
                </a:solidFill>
                <a:cs typeface="Arial" panose="020B0604020202020204" pitchFamily="34" charset="0"/>
              </a:rPr>
              <a:t>Environmental </a:t>
            </a:r>
            <a:r>
              <a:rPr lang="en-US" sz="2400" dirty="0" smtClean="0">
                <a:solidFill>
                  <a:schemeClr val="bg1"/>
                </a:solidFill>
                <a:cs typeface="Arial" panose="020B0604020202020204" pitchFamily="34" charset="0"/>
              </a:rPr>
              <a:t>Policy </a:t>
            </a:r>
            <a:r>
              <a:rPr lang="en-US" sz="2400" dirty="0" smtClean="0">
                <a:solidFill>
                  <a:schemeClr val="bg1"/>
                </a:solidFill>
                <a:cs typeface="Arial" panose="020B0604020202020204" pitchFamily="34" charset="0"/>
              </a:rPr>
              <a:t>Act (NEPA</a:t>
            </a:r>
            <a:r>
              <a:rPr lang="en-US" sz="2400" dirty="0" smtClean="0">
                <a:solidFill>
                  <a:schemeClr val="bg1"/>
                </a:solidFill>
                <a:cs typeface="Arial" panose="020B0604020202020204" pitchFamily="34" charset="0"/>
              </a:rPr>
              <a:t>) – Federally-funded; federal land</a:t>
            </a:r>
          </a:p>
          <a:p>
            <a:pPr lvl="1"/>
            <a:endParaRPr lang="en-US" sz="2400" dirty="0">
              <a:solidFill>
                <a:schemeClr val="bg1"/>
              </a:solidFill>
              <a:cs typeface="Arial" panose="020B0604020202020204" pitchFamily="34" charset="0"/>
            </a:endParaRPr>
          </a:p>
          <a:p>
            <a:pPr lvl="1"/>
            <a:r>
              <a:rPr lang="en-US" sz="2400" dirty="0" smtClean="0">
                <a:solidFill>
                  <a:schemeClr val="bg1"/>
                </a:solidFill>
                <a:cs typeface="Arial" panose="020B0604020202020204" pitchFamily="34" charset="0"/>
              </a:rPr>
              <a:t>Technical Studies &amp; Findings  – traffic impacts, wate</a:t>
            </a:r>
            <a:r>
              <a:rPr lang="en-US" sz="2400" dirty="0" smtClean="0">
                <a:solidFill>
                  <a:schemeClr val="bg1"/>
                </a:solidFill>
                <a:cs typeface="Arial" panose="020B0604020202020204" pitchFamily="34" charset="0"/>
              </a:rPr>
              <a:t>r quality, biological, noise, geotechnical, air quality, drainage, initial site assessment</a:t>
            </a:r>
            <a:endParaRPr lang="en-US" sz="2400" dirty="0" smtClean="0">
              <a:solidFill>
                <a:schemeClr val="bg1"/>
              </a:solidFill>
              <a:cs typeface="Arial" panose="020B0604020202020204" pitchFamily="34" charset="0"/>
            </a:endParaRPr>
          </a:p>
          <a:p>
            <a:pPr lvl="1"/>
            <a:endParaRPr lang="en-US" sz="2400" dirty="0" smtClean="0">
              <a:solidFill>
                <a:schemeClr val="bg1"/>
              </a:solidFill>
              <a:cs typeface="Arial" panose="020B0604020202020204" pitchFamily="34" charset="0"/>
            </a:endParaRPr>
          </a:p>
          <a:p>
            <a:pPr lvl="1"/>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378719" y="612648"/>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PLANNING/PRELIMINARY</a:t>
            </a:r>
            <a:endParaRPr lang="en-US" sz="2800" b="1" spc="-5" dirty="0">
              <a:solidFill>
                <a:srgbClr val="FFFF00"/>
              </a:solidFill>
              <a:cs typeface="Arial"/>
            </a:endParaRPr>
          </a:p>
        </p:txBody>
      </p:sp>
    </p:spTree>
    <p:extLst>
      <p:ext uri="{BB962C8B-B14F-4D97-AF65-F5344CB8AC3E}">
        <p14:creationId xmlns:p14="http://schemas.microsoft.com/office/powerpoint/2010/main" val="4203858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1136" y="1358111"/>
            <a:ext cx="9757072" cy="4154984"/>
          </a:xfrm>
          <a:prstGeom prst="rect">
            <a:avLst/>
          </a:prstGeom>
        </p:spPr>
        <p:txBody>
          <a:bodyPr wrap="square">
            <a:spAutoFit/>
          </a:bodyPr>
          <a:lstStyle/>
          <a:p>
            <a:pPr lvl="1"/>
            <a:r>
              <a:rPr lang="en-US" sz="2400" dirty="0" smtClean="0">
                <a:solidFill>
                  <a:schemeClr val="bg1"/>
                </a:solidFill>
                <a:cs typeface="Arial" panose="020B0604020202020204" pitchFamily="34" charset="0"/>
              </a:rPr>
              <a:t>Phase </a:t>
            </a:r>
            <a:r>
              <a:rPr lang="en-US" sz="2400" dirty="0">
                <a:solidFill>
                  <a:schemeClr val="bg1"/>
                </a:solidFill>
                <a:cs typeface="Arial" panose="020B0604020202020204" pitchFamily="34" charset="0"/>
              </a:rPr>
              <a:t>l/</a:t>
            </a:r>
            <a:r>
              <a:rPr lang="en-US" sz="2400" dirty="0" err="1">
                <a:solidFill>
                  <a:schemeClr val="bg1"/>
                </a:solidFill>
                <a:cs typeface="Arial" panose="020B0604020202020204" pitchFamily="34" charset="0"/>
              </a:rPr>
              <a:t>ll</a:t>
            </a:r>
            <a:r>
              <a:rPr lang="en-US" sz="2400" dirty="0">
                <a:solidFill>
                  <a:schemeClr val="bg1"/>
                </a:solidFill>
                <a:cs typeface="Arial" panose="020B0604020202020204" pitchFamily="34" charset="0"/>
              </a:rPr>
              <a:t> </a:t>
            </a:r>
            <a:r>
              <a:rPr lang="en-US" sz="2400" dirty="0" smtClean="0">
                <a:solidFill>
                  <a:schemeClr val="bg1"/>
                </a:solidFill>
                <a:cs typeface="Arial" panose="020B0604020202020204" pitchFamily="34" charset="0"/>
              </a:rPr>
              <a:t>studies </a:t>
            </a:r>
            <a:r>
              <a:rPr lang="en-US" sz="2400" dirty="0" smtClean="0">
                <a:solidFill>
                  <a:schemeClr val="bg1"/>
                </a:solidFill>
                <a:cs typeface="Arial" panose="020B0604020202020204" pitchFamily="34" charset="0"/>
              </a:rPr>
              <a:t>– Reports prepared for properties that identifies potential or existing  environmental contamination liabilities; completed </a:t>
            </a:r>
            <a:r>
              <a:rPr lang="en-US" sz="2400" dirty="0">
                <a:solidFill>
                  <a:schemeClr val="bg1"/>
                </a:solidFill>
                <a:cs typeface="Arial" panose="020B0604020202020204" pitchFamily="34" charset="0"/>
              </a:rPr>
              <a:t>for all parcels </a:t>
            </a:r>
            <a:r>
              <a:rPr lang="en-US" sz="2400" dirty="0" smtClean="0">
                <a:solidFill>
                  <a:schemeClr val="bg1"/>
                </a:solidFill>
                <a:cs typeface="Arial" panose="020B0604020202020204" pitchFamily="34" charset="0"/>
              </a:rPr>
              <a:t>involved for appraisal to </a:t>
            </a:r>
            <a:r>
              <a:rPr lang="en-US" sz="2400" dirty="0">
                <a:solidFill>
                  <a:schemeClr val="bg1"/>
                </a:solidFill>
                <a:cs typeface="Arial" panose="020B0604020202020204" pitchFamily="34" charset="0"/>
              </a:rPr>
              <a:t>assess the value of </a:t>
            </a:r>
            <a:r>
              <a:rPr lang="en-US" sz="2400" dirty="0" smtClean="0">
                <a:solidFill>
                  <a:schemeClr val="bg1"/>
                </a:solidFill>
                <a:cs typeface="Arial" panose="020B0604020202020204" pitchFamily="34" charset="0"/>
              </a:rPr>
              <a:t>properties</a:t>
            </a:r>
          </a:p>
          <a:p>
            <a:pPr lvl="1"/>
            <a:endParaRPr lang="en-US" sz="2400" dirty="0" smtClean="0">
              <a:solidFill>
                <a:schemeClr val="bg1"/>
              </a:solidFill>
              <a:cs typeface="Arial" panose="020B0604020202020204" pitchFamily="34" charset="0"/>
            </a:endParaRPr>
          </a:p>
          <a:p>
            <a:pPr lvl="1"/>
            <a:r>
              <a:rPr lang="en-US" sz="2400" dirty="0" smtClean="0">
                <a:solidFill>
                  <a:schemeClr val="bg1"/>
                </a:solidFill>
                <a:cs typeface="Arial" panose="020B0604020202020204" pitchFamily="34" charset="0"/>
              </a:rPr>
              <a:t>Phase </a:t>
            </a:r>
            <a:r>
              <a:rPr lang="en-US" sz="2400" dirty="0">
                <a:solidFill>
                  <a:schemeClr val="bg1"/>
                </a:solidFill>
                <a:cs typeface="Arial" panose="020B0604020202020204" pitchFamily="34" charset="0"/>
              </a:rPr>
              <a:t>I – </a:t>
            </a:r>
            <a:r>
              <a:rPr lang="en-US" sz="2400" dirty="0" smtClean="0">
                <a:solidFill>
                  <a:schemeClr val="bg1"/>
                </a:solidFill>
                <a:cs typeface="Arial" panose="020B0604020202020204" pitchFamily="34" charset="0"/>
              </a:rPr>
              <a:t>Initial Site Assessment (ISA) report;</a:t>
            </a:r>
            <a:r>
              <a:rPr lang="en-US" sz="2400" dirty="0" smtClean="0">
                <a:solidFill>
                  <a:schemeClr val="bg1"/>
                </a:solidFill>
                <a:cs typeface="Arial" panose="020B0604020202020204" pitchFamily="34" charset="0"/>
              </a:rPr>
              <a:t> site description, historical use, search of environmental database, site reconnaissance</a:t>
            </a:r>
          </a:p>
          <a:p>
            <a:pPr lvl="1"/>
            <a:endParaRPr lang="en-US" sz="2400" dirty="0">
              <a:solidFill>
                <a:schemeClr val="bg1"/>
              </a:solidFill>
              <a:cs typeface="Arial" panose="020B0604020202020204" pitchFamily="34" charset="0"/>
            </a:endParaRPr>
          </a:p>
          <a:p>
            <a:pPr lvl="1"/>
            <a:r>
              <a:rPr lang="en-US" sz="2400" dirty="0" smtClean="0">
                <a:solidFill>
                  <a:schemeClr val="bg1"/>
                </a:solidFill>
                <a:cs typeface="Arial" panose="020B0604020202020204" pitchFamily="34" charset="0"/>
              </a:rPr>
              <a:t>Phase </a:t>
            </a:r>
            <a:r>
              <a:rPr lang="en-US" sz="2400" dirty="0">
                <a:solidFill>
                  <a:schemeClr val="bg1"/>
                </a:solidFill>
                <a:cs typeface="Arial" panose="020B0604020202020204" pitchFamily="34" charset="0"/>
              </a:rPr>
              <a:t>II – Soil samples, soil borings; </a:t>
            </a:r>
            <a:r>
              <a:rPr lang="en-US" sz="2400" dirty="0" smtClean="0">
                <a:solidFill>
                  <a:schemeClr val="bg1"/>
                </a:solidFill>
                <a:cs typeface="Arial" panose="020B0604020202020204" pitchFamily="34" charset="0"/>
              </a:rPr>
              <a:t>groundwater tests; </a:t>
            </a:r>
            <a:r>
              <a:rPr lang="en-US" sz="2400" dirty="0" smtClean="0">
                <a:solidFill>
                  <a:schemeClr val="bg1"/>
                </a:solidFill>
                <a:cs typeface="Arial" panose="020B0604020202020204" pitchFamily="34" charset="0"/>
              </a:rPr>
              <a:t>only </a:t>
            </a:r>
            <a:r>
              <a:rPr lang="en-US" sz="2400" dirty="0">
                <a:solidFill>
                  <a:schemeClr val="bg1"/>
                </a:solidFill>
                <a:cs typeface="Arial" panose="020B0604020202020204" pitchFamily="34" charset="0"/>
              </a:rPr>
              <a:t>done if recommended by Phase </a:t>
            </a:r>
            <a:r>
              <a:rPr lang="en-US" sz="2400" dirty="0" smtClean="0">
                <a:solidFill>
                  <a:schemeClr val="bg1"/>
                </a:solidFill>
                <a:cs typeface="Arial" panose="020B0604020202020204" pitchFamily="34" charset="0"/>
              </a:rPr>
              <a:t>I</a:t>
            </a: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378719" y="612648"/>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PLANNING/PRELIMINARY</a:t>
            </a:r>
            <a:endParaRPr lang="en-US" sz="2800" b="1" spc="-5" dirty="0">
              <a:solidFill>
                <a:srgbClr val="FFFF00"/>
              </a:solidFill>
              <a:cs typeface="Arial"/>
            </a:endParaRPr>
          </a:p>
        </p:txBody>
      </p:sp>
    </p:spTree>
    <p:extLst>
      <p:ext uri="{BB962C8B-B14F-4D97-AF65-F5344CB8AC3E}">
        <p14:creationId xmlns:p14="http://schemas.microsoft.com/office/powerpoint/2010/main" val="251412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128" y="1499427"/>
            <a:ext cx="8737297" cy="1200329"/>
          </a:xfrm>
          <a:prstGeom prst="rect">
            <a:avLst/>
          </a:prstGeom>
        </p:spPr>
        <p:txBody>
          <a:bodyPr wrap="square">
            <a:spAutoFit/>
          </a:bodyPr>
          <a:lstStyle/>
          <a:p>
            <a:pPr marL="457200" lvl="0" indent="-457200">
              <a:buFont typeface="+mj-lt"/>
              <a:buAutoNum type="arabicPeriod" startAt="4"/>
            </a:pPr>
            <a:r>
              <a:rPr lang="en-US" sz="2400" dirty="0" smtClean="0">
                <a:solidFill>
                  <a:schemeClr val="bg1"/>
                </a:solidFill>
                <a:cs typeface="Arial" panose="020B0604020202020204" pitchFamily="34" charset="0"/>
              </a:rPr>
              <a:t>Right of Way (ROW) – Estimate ROW cost for each alternative</a:t>
            </a: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415295" y="914400"/>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PLANNING/PRELIMINARY</a:t>
            </a:r>
            <a:endParaRPr lang="en-US" sz="2800" b="1" spc="-5" dirty="0">
              <a:solidFill>
                <a:srgbClr val="FFFF00"/>
              </a:solidFill>
              <a:cs typeface="Arial"/>
            </a:endParaRPr>
          </a:p>
        </p:txBody>
      </p:sp>
      <p:pic>
        <p:nvPicPr>
          <p:cNvPr id="6" name="Picture 5"/>
          <p:cNvPicPr>
            <a:picLocks noChangeAspect="1"/>
          </p:cNvPicPr>
          <p:nvPr/>
        </p:nvPicPr>
        <p:blipFill>
          <a:blip r:embed="rId2"/>
          <a:stretch>
            <a:fillRect/>
          </a:stretch>
        </p:blipFill>
        <p:spPr>
          <a:xfrm>
            <a:off x="2057278" y="2461161"/>
            <a:ext cx="7777147" cy="1687966"/>
          </a:xfrm>
          <a:prstGeom prst="rect">
            <a:avLst/>
          </a:prstGeom>
        </p:spPr>
      </p:pic>
    </p:spTree>
    <p:extLst>
      <p:ext uri="{BB962C8B-B14F-4D97-AF65-F5344CB8AC3E}">
        <p14:creationId xmlns:p14="http://schemas.microsoft.com/office/powerpoint/2010/main" val="2917128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3392" y="1386568"/>
            <a:ext cx="6272451" cy="5262979"/>
          </a:xfrm>
          <a:prstGeom prst="rect">
            <a:avLst/>
          </a:prstGeom>
        </p:spPr>
        <p:txBody>
          <a:bodyPr wrap="square">
            <a:spAutoFit/>
          </a:bodyPr>
          <a:lstStyle/>
          <a:p>
            <a:pPr marL="457200" lvl="0" indent="-457200">
              <a:buFont typeface="+mj-lt"/>
              <a:buAutoNum type="arabicPeriod" startAt="5"/>
            </a:pPr>
            <a:r>
              <a:rPr lang="en-US" sz="2400" dirty="0" smtClean="0">
                <a:solidFill>
                  <a:schemeClr val="bg1"/>
                </a:solidFill>
                <a:cs typeface="Arial" panose="020B0604020202020204" pitchFamily="34" charset="0"/>
              </a:rPr>
              <a:t>Prepare </a:t>
            </a:r>
            <a:r>
              <a:rPr lang="en-US" sz="2400" dirty="0">
                <a:solidFill>
                  <a:schemeClr val="bg1"/>
                </a:solidFill>
                <a:cs typeface="Arial" panose="020B0604020202020204" pitchFamily="34" charset="0"/>
              </a:rPr>
              <a:t>a preliminary cost estimate to plan a project budget. Identify required studies, jurisdictional regulations, right of way requirements, utility impacts, </a:t>
            </a:r>
            <a:r>
              <a:rPr lang="en-US" sz="2400" dirty="0" smtClean="0">
                <a:solidFill>
                  <a:schemeClr val="bg1"/>
                </a:solidFill>
                <a:cs typeface="Arial" panose="020B0604020202020204" pitchFamily="34" charset="0"/>
              </a:rPr>
              <a:t>permits, stakeholders</a:t>
            </a:r>
            <a:r>
              <a:rPr lang="en-US" sz="2400" dirty="0">
                <a:solidFill>
                  <a:schemeClr val="bg1"/>
                </a:solidFill>
                <a:cs typeface="Arial" panose="020B0604020202020204" pitchFamily="34" charset="0"/>
              </a:rPr>
              <a:t>, end users</a:t>
            </a:r>
            <a:r>
              <a:rPr lang="en-US" sz="2400" dirty="0" smtClean="0">
                <a:solidFill>
                  <a:schemeClr val="bg1"/>
                </a:solidFill>
                <a:cs typeface="Arial" panose="020B0604020202020204" pitchFamily="34" charset="0"/>
              </a:rPr>
              <a:t>.</a:t>
            </a:r>
          </a:p>
          <a:p>
            <a:pPr marL="457200" lvl="0" indent="-457200">
              <a:buFont typeface="+mj-lt"/>
              <a:buAutoNum type="arabicPeriod" startAt="5"/>
            </a:pPr>
            <a:endParaRPr lang="en-US" sz="2400" dirty="0">
              <a:solidFill>
                <a:schemeClr val="bg1"/>
              </a:solidFill>
              <a:cs typeface="Arial" panose="020B0604020202020204" pitchFamily="34" charset="0"/>
            </a:endParaRPr>
          </a:p>
          <a:p>
            <a:pPr marL="457200" lvl="0" indent="-457200">
              <a:buFont typeface="+mj-lt"/>
              <a:buAutoNum type="arabicPeriod" startAt="5"/>
            </a:pPr>
            <a:r>
              <a:rPr lang="en-US" sz="2400" dirty="0">
                <a:solidFill>
                  <a:schemeClr val="bg1"/>
                </a:solidFill>
                <a:cs typeface="Arial" panose="020B0604020202020204" pitchFamily="34" charset="0"/>
              </a:rPr>
              <a:t>Prepare Project </a:t>
            </a:r>
            <a:r>
              <a:rPr lang="en-US" sz="2400" dirty="0" smtClean="0">
                <a:solidFill>
                  <a:schemeClr val="bg1"/>
                </a:solidFill>
                <a:cs typeface="Arial" panose="020B0604020202020204" pitchFamily="34" charset="0"/>
              </a:rPr>
              <a:t>Report – Guiding document with next steps; contains</a:t>
            </a:r>
            <a:r>
              <a:rPr lang="en-US" sz="2400" dirty="0" smtClean="0">
                <a:solidFill>
                  <a:schemeClr val="bg1"/>
                </a:solidFill>
                <a:cs typeface="Arial" panose="020B0604020202020204" pitchFamily="34" charset="0"/>
              </a:rPr>
              <a:t> preliminary design plans, </a:t>
            </a:r>
            <a:r>
              <a:rPr lang="en-US" sz="2400" dirty="0" smtClean="0">
                <a:solidFill>
                  <a:schemeClr val="bg1"/>
                </a:solidFill>
                <a:cs typeface="Arial" panose="020B0604020202020204" pitchFamily="34" charset="0"/>
              </a:rPr>
              <a:t>supporting </a:t>
            </a:r>
            <a:r>
              <a:rPr lang="en-US" sz="2400" dirty="0" smtClean="0">
                <a:solidFill>
                  <a:schemeClr val="bg1"/>
                </a:solidFill>
                <a:cs typeface="Arial" panose="020B0604020202020204" pitchFamily="34" charset="0"/>
              </a:rPr>
              <a:t>technical studies, ROW impacts, </a:t>
            </a:r>
            <a:r>
              <a:rPr lang="en-US" sz="2400" dirty="0">
                <a:solidFill>
                  <a:schemeClr val="bg1"/>
                </a:solidFill>
                <a:cs typeface="Arial" panose="020B0604020202020204" pitchFamily="34" charset="0"/>
              </a:rPr>
              <a:t>cost </a:t>
            </a:r>
            <a:r>
              <a:rPr lang="en-US" sz="2400" dirty="0" smtClean="0">
                <a:solidFill>
                  <a:schemeClr val="bg1"/>
                </a:solidFill>
                <a:cs typeface="Arial" panose="020B0604020202020204" pitchFamily="34" charset="0"/>
              </a:rPr>
              <a:t>estimate, public involvement, funding sources, and concludes with a justification </a:t>
            </a:r>
            <a:r>
              <a:rPr lang="en-US" sz="2400" dirty="0">
                <a:solidFill>
                  <a:schemeClr val="bg1"/>
                </a:solidFill>
                <a:cs typeface="Arial" panose="020B0604020202020204" pitchFamily="34" charset="0"/>
              </a:rPr>
              <a:t>for the </a:t>
            </a:r>
            <a:r>
              <a:rPr lang="en-US" sz="2400" dirty="0" smtClean="0">
                <a:solidFill>
                  <a:schemeClr val="bg1"/>
                </a:solidFill>
                <a:cs typeface="Arial" panose="020B0604020202020204" pitchFamily="34" charset="0"/>
              </a:rPr>
              <a:t>decision</a:t>
            </a: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cs typeface="Arial" panose="020B0604020202020204" pitchFamily="34" charset="0"/>
            </a:endParaRPr>
          </a:p>
        </p:txBody>
      </p:sp>
      <p:sp>
        <p:nvSpPr>
          <p:cNvPr id="4" name="object 2"/>
          <p:cNvSpPr txBox="1">
            <a:spLocks/>
          </p:cNvSpPr>
          <p:nvPr/>
        </p:nvSpPr>
        <p:spPr>
          <a:xfrm>
            <a:off x="1371752" y="478971"/>
            <a:ext cx="9061115"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533400" algn="ctr">
              <a:lnSpc>
                <a:spcPct val="100000"/>
              </a:lnSpc>
              <a:spcBef>
                <a:spcPts val="100"/>
              </a:spcBef>
            </a:pPr>
            <a:r>
              <a:rPr lang="en-US" sz="2800" b="1" spc="-5" dirty="0" smtClean="0">
                <a:solidFill>
                  <a:srgbClr val="FFFF00"/>
                </a:solidFill>
                <a:cs typeface="Arial"/>
              </a:rPr>
              <a:t>PLANNING/PRELIMINARY</a:t>
            </a:r>
            <a:endParaRPr lang="en-US" sz="2800" b="1" spc="-5" dirty="0">
              <a:solidFill>
                <a:srgbClr val="FFFF00"/>
              </a:solidFill>
              <a:cs typeface="Arial"/>
            </a:endParaRPr>
          </a:p>
        </p:txBody>
      </p:sp>
      <p:pic>
        <p:nvPicPr>
          <p:cNvPr id="5" name="Picture 4"/>
          <p:cNvPicPr>
            <a:picLocks noChangeAspect="1"/>
          </p:cNvPicPr>
          <p:nvPr/>
        </p:nvPicPr>
        <p:blipFill>
          <a:blip r:embed="rId2"/>
          <a:stretch>
            <a:fillRect/>
          </a:stretch>
        </p:blipFill>
        <p:spPr>
          <a:xfrm>
            <a:off x="8286272" y="1004443"/>
            <a:ext cx="2915129" cy="5081682"/>
          </a:xfrm>
          <a:prstGeom prst="rect">
            <a:avLst/>
          </a:prstGeom>
        </p:spPr>
      </p:pic>
    </p:spTree>
    <p:extLst>
      <p:ext uri="{BB962C8B-B14F-4D97-AF65-F5344CB8AC3E}">
        <p14:creationId xmlns:p14="http://schemas.microsoft.com/office/powerpoint/2010/main" val="3066566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942</TotalTime>
  <Words>1246</Words>
  <Application>Microsoft Office PowerPoint</Application>
  <PresentationFormat>Widescreen</PresentationFormat>
  <Paragraphs>200</Paragraphs>
  <Slides>34</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0" baseType="lpstr">
      <vt:lpstr>Arial</vt:lpstr>
      <vt:lpstr>Calibri</vt:lpstr>
      <vt:lpstr>Calibri Light</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ROW EXHIBIT (COMPREHENSIVE)</vt:lpstr>
      <vt:lpstr>ROW EXHIBIT (PROPERTY SPECIFIC)</vt:lpstr>
      <vt:lpstr>PLAT MAPS &amp; LEGAL DESCRIPTIONS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Irvine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Shawnn Gallagher</dc:creator>
  <cp:lastModifiedBy>Uyenly Bui</cp:lastModifiedBy>
  <cp:revision>60</cp:revision>
  <cp:lastPrinted>2019-07-15T17:28:12Z</cp:lastPrinted>
  <dcterms:created xsi:type="dcterms:W3CDTF">2018-12-19T19:01:07Z</dcterms:created>
  <dcterms:modified xsi:type="dcterms:W3CDTF">2019-07-16T18:01:31Z</dcterms:modified>
</cp:coreProperties>
</file>