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73" r:id="rId3"/>
    <p:sldId id="258" r:id="rId4"/>
    <p:sldId id="259" r:id="rId5"/>
    <p:sldId id="284" r:id="rId6"/>
    <p:sldId id="294" r:id="rId7"/>
    <p:sldId id="285" r:id="rId8"/>
    <p:sldId id="286" r:id="rId9"/>
    <p:sldId id="287" r:id="rId10"/>
    <p:sldId id="295" r:id="rId11"/>
    <p:sldId id="288" r:id="rId12"/>
    <p:sldId id="292" r:id="rId13"/>
    <p:sldId id="29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226" autoAdjust="0"/>
  </p:normalViewPr>
  <p:slideViewPr>
    <p:cSldViewPr snapToGrid="0">
      <p:cViewPr varScale="1">
        <p:scale>
          <a:sx n="53" d="100"/>
          <a:sy n="53" d="100"/>
        </p:scale>
        <p:origin x="718" y="34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E72232-6E14-4248-993D-D425F64BA569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E2299-68BD-4EDF-B45E-464F8303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2299-68BD-4EDF-B45E-464F8303A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2299-68BD-4EDF-B45E-464F8303AF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2299-68BD-4EDF-B45E-464F8303A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 userDrawn="1"/>
        </p:nvSpPr>
        <p:spPr>
          <a:xfrm>
            <a:off x="891540" y="548640"/>
            <a:ext cx="7360920" cy="502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963" y="4511675"/>
            <a:ext cx="5181600" cy="554765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3401" y="5066440"/>
            <a:ext cx="5180162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B67612-AC1F-4CFF-97FB-7DFC43D040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65200" y="2209801"/>
            <a:ext cx="1755775" cy="3276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19400" y="609600"/>
            <a:ext cx="2651125" cy="37020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562600" y="2688335"/>
            <a:ext cx="2620963" cy="16334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562600" y="609600"/>
            <a:ext cx="2620963" cy="1981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26" name="Picture 2" descr="C:\Users\benjamin.scott\Desktop\Psomas Logo in Blue Box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609600"/>
            <a:ext cx="1755648" cy="15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1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15000" y="1600200"/>
            <a:ext cx="2971800" cy="2133600"/>
          </a:xfr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3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531352" y="6248400"/>
            <a:ext cx="612648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6903" y="5522976"/>
            <a:ext cx="7707007" cy="566738"/>
          </a:xfrm>
          <a:effectLst/>
        </p:spPr>
        <p:txBody>
          <a:bodyPr anchor="b"/>
          <a:lstStyle>
            <a:lvl1pPr algn="ctr">
              <a:defRPr sz="2000" b="1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716903" y="612775"/>
            <a:ext cx="7707007" cy="4745736"/>
          </a:xfr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03" y="4993386"/>
            <a:ext cx="7707007" cy="36512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44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531352" y="6248400"/>
            <a:ext cx="612648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(Large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B67612-AC1F-4CFF-97FB-7DFC43D040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" y="914400"/>
            <a:ext cx="7315200" cy="5029200"/>
          </a:xfr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66800" y="5016500"/>
            <a:ext cx="7010400" cy="1003299"/>
          </a:xfrm>
        </p:spPr>
        <p:txBody>
          <a:bodyPr tIns="0" bIns="0" anchor="t">
            <a:normAutofit/>
          </a:bodyPr>
          <a:lstStyle>
            <a:lvl1pPr algn="r"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419600"/>
            <a:ext cx="7010400" cy="6731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effectLst>
                  <a:outerShdw blurRad="50800" dist="38100" dir="5400000" algn="tl">
                    <a:srgbClr val="000000">
                      <a:alpha val="1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00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16500"/>
            <a:ext cx="7010400" cy="1003299"/>
          </a:xfrm>
        </p:spPr>
        <p:txBody>
          <a:bodyPr tIns="0" bIns="0" anchor="t">
            <a:normAutofit/>
          </a:bodyPr>
          <a:lstStyle>
            <a:lvl1pPr algn="r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419600"/>
            <a:ext cx="7010400" cy="6731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531352" y="6248400"/>
            <a:ext cx="612648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4068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16500"/>
            <a:ext cx="5486400" cy="1003299"/>
          </a:xfrm>
        </p:spPr>
        <p:txBody>
          <a:bodyPr tIns="0" bIns="0" anchor="t">
            <a:normAutofit/>
          </a:bodyPr>
          <a:lstStyle>
            <a:lvl1pPr algn="r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419600"/>
            <a:ext cx="5486400" cy="6731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531352" y="6248400"/>
            <a:ext cx="612648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40233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35040" y="4389120"/>
            <a:ext cx="2743200" cy="1463040"/>
          </a:xfr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90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b="1">
                <a:effectLst/>
              </a:defRPr>
            </a:lvl1pPr>
          </a:lstStyle>
          <a:p>
            <a:fld id="{DAB67612-AC1F-4CFF-97FB-7DFC43D04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4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2286000"/>
            <a:ext cx="4038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48200" y="2286000"/>
            <a:ext cx="4038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(Lay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2971800" cy="2133600"/>
          </a:xfr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4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1430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1352" y="6248400"/>
            <a:ext cx="612648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571500">
              <a:schemeClr val="tx1">
                <a:lumMod val="50000"/>
                <a:alpha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2" y="6356350"/>
            <a:ext cx="612648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DAB67612-AC1F-4CFF-97FB-7DFC43D04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benjamin.scott\Documents\Design Projects\PPT Presentations\Corporate PPT Template\Psomas_Primary_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014"/>
            <a:ext cx="1143000" cy="9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8" r:id="rId5"/>
    <p:sldLayoutId id="2147483652" r:id="rId6"/>
    <p:sldLayoutId id="2147483653" r:id="rId7"/>
    <p:sldLayoutId id="2147483654" r:id="rId8"/>
    <p:sldLayoutId id="2147483656" r:id="rId9"/>
    <p:sldLayoutId id="2147483659" r:id="rId10"/>
    <p:sldLayoutId id="2147483657" r:id="rId11"/>
    <p:sldLayoutId id="2147483661" r:id="rId12"/>
  </p:sldLayoutIdLst>
  <p:hf hdr="0" ft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b="1" kern="1200" cap="all" spc="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40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01963" y="4511675"/>
            <a:ext cx="5181600" cy="554765"/>
          </a:xfrm>
        </p:spPr>
        <p:txBody>
          <a:bodyPr/>
          <a:lstStyle/>
          <a:p>
            <a:r>
              <a:rPr lang="en-US" dirty="0"/>
              <a:t>Environmental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3401" y="5066440"/>
            <a:ext cx="5180162" cy="381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Managing Risk and Resource Management – July 16,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352" y="6356350"/>
            <a:ext cx="612648" cy="365125"/>
          </a:xfrm>
        </p:spPr>
        <p:txBody>
          <a:bodyPr/>
          <a:lstStyle/>
          <a:p>
            <a:fld id="{DAB67612-AC1F-4CFF-97FB-7DFC43D040C1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 descr="A picture containing outdoor, nature, sky, building&#10;&#10;Description generated with very high confidence">
            <a:extLst>
              <a:ext uri="{FF2B5EF4-FFF2-40B4-BE49-F238E27FC236}">
                <a16:creationId xmlns:a16="http://schemas.microsoft.com/office/drawing/2014/main" id="{5539874C-1986-4AFF-82C9-C171822E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64" y="711389"/>
            <a:ext cx="2619447" cy="1978715"/>
          </a:xfrm>
          <a:prstGeom prst="rect">
            <a:avLst/>
          </a:prstGeom>
        </p:spPr>
      </p:pic>
      <p:pic>
        <p:nvPicPr>
          <p:cNvPr id="21" name="Picture Placeholder 10" descr="C:\Documents and Settings\jmintzer\Desktop\juvenille sucker.JPG">
            <a:extLst>
              <a:ext uri="{FF2B5EF4-FFF2-40B4-BE49-F238E27FC236}">
                <a16:creationId xmlns:a16="http://schemas.microsoft.com/office/drawing/2014/main" id="{719724E9-9793-411B-99AF-594E6559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337" r="3337"/>
          <a:stretch>
            <a:fillRect/>
          </a:stretch>
        </p:blipFill>
        <p:spPr bwMode="auto">
          <a:xfrm>
            <a:off x="2842296" y="2792059"/>
            <a:ext cx="3257065" cy="171961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22" name="Picture 2" descr="S:\Photo_Archive\_FLORA\calochortus_clavatus.jpg">
            <a:extLst>
              <a:ext uri="{FF2B5EF4-FFF2-40B4-BE49-F238E27FC236}">
                <a16:creationId xmlns:a16="http://schemas.microsoft.com/office/drawing/2014/main" id="{94E6290F-B988-417A-94DD-6B148159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3033" y="2760616"/>
            <a:ext cx="1961078" cy="1786112"/>
          </a:xfrm>
          <a:prstGeom prst="rect">
            <a:avLst/>
          </a:prstGeom>
          <a:noFill/>
        </p:spPr>
      </p:pic>
      <p:pic>
        <p:nvPicPr>
          <p:cNvPr id="25" name="Picture 2" descr="S:\Photo_Archive\_FAUNA\AMPHIBIANS\Western Spadefoot Toad.jpg">
            <a:extLst>
              <a:ext uri="{FF2B5EF4-FFF2-40B4-BE49-F238E27FC236}">
                <a16:creationId xmlns:a16="http://schemas.microsoft.com/office/drawing/2014/main" id="{D254C6EA-E36B-4D25-8447-C6B2E750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2296" y="691149"/>
            <a:ext cx="2645157" cy="1978715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A7C421-7872-49D9-9034-3F537D9C60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955" t="1" r="12259" b="180"/>
          <a:stretch/>
        </p:blipFill>
        <p:spPr>
          <a:xfrm>
            <a:off x="960437" y="2210643"/>
            <a:ext cx="1771078" cy="290137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75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018" y="1509967"/>
            <a:ext cx="8939963" cy="4673663"/>
          </a:xfrm>
        </p:spPr>
        <p:txBody>
          <a:bodyPr>
            <a:normAutofit fontScale="25000" lnSpcReduction="20000"/>
          </a:bodyPr>
          <a:lstStyle/>
          <a:p>
            <a:pPr marL="0" lvl="1" indent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8800" b="1" dirty="0"/>
              <a:t>Levels of Mitigation in ROW</a:t>
            </a:r>
          </a:p>
          <a:p>
            <a:pPr marL="0" lvl="1" indent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8800" b="1" dirty="0"/>
              <a:t>AVOID        MINIMIZE         RESTORE         COMPENSATE</a:t>
            </a:r>
          </a:p>
          <a:p>
            <a:pPr marL="0" lvl="1" indent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8800" dirty="0"/>
          </a:p>
          <a:p>
            <a:pPr marL="0" lvl="1" indent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8800" b="1" dirty="0"/>
              <a:t>AVOID: </a:t>
            </a:r>
            <a:r>
              <a:rPr lang="en-US" sz="8800" dirty="0"/>
              <a:t>Elimination of adverse and unnecessary impacts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8800" dirty="0"/>
              <a:t>Example:  relocating or redesigning project or implementing seasonal restrictions on construction (</a:t>
            </a:r>
            <a:r>
              <a:rPr lang="en-US" sz="8800" dirty="0" err="1"/>
              <a:t>ie</a:t>
            </a:r>
            <a:r>
              <a:rPr lang="en-US" sz="8800" dirty="0"/>
              <a:t>., during the nesting bird season)</a:t>
            </a:r>
          </a:p>
          <a:p>
            <a:pPr marL="0" lvl="1" indent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8800" dirty="0"/>
          </a:p>
          <a:p>
            <a:pPr marL="0" lvl="1" indent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8800" b="1" dirty="0"/>
              <a:t>MINIMIZE: </a:t>
            </a:r>
            <a:r>
              <a:rPr lang="en-US" sz="8800" dirty="0"/>
              <a:t>Reduction of impacts to the maximum extent practicable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8800" dirty="0"/>
              <a:t>Example: reduce roadway footprints or using pilings instead of fill in wetlands</a:t>
            </a:r>
          </a:p>
          <a:p>
            <a:pPr marL="0" lvl="1" indent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8800" b="1" dirty="0"/>
              <a:t>Bottom Line = If you don’t meet your obligation for mitigation in the ROW, you put your project at risk.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Mitigation monitoring report = risk reduction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DC73ADF-2E4A-48A2-B84D-CD8254D54C64}"/>
              </a:ext>
            </a:extLst>
          </p:cNvPr>
          <p:cNvSpPr/>
          <p:nvPr/>
        </p:nvSpPr>
        <p:spPr>
          <a:xfrm>
            <a:off x="1168281" y="1900416"/>
            <a:ext cx="43092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A4FF7D6-B4C4-4C0B-A9F3-2AA73488DB01}"/>
              </a:ext>
            </a:extLst>
          </p:cNvPr>
          <p:cNvSpPr/>
          <p:nvPr/>
        </p:nvSpPr>
        <p:spPr>
          <a:xfrm>
            <a:off x="5152276" y="1900416"/>
            <a:ext cx="43092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E6B7B69-AC6B-478E-83A1-8555772CCF28}"/>
              </a:ext>
            </a:extLst>
          </p:cNvPr>
          <p:cNvSpPr/>
          <p:nvPr/>
        </p:nvSpPr>
        <p:spPr>
          <a:xfrm>
            <a:off x="3105309" y="1885563"/>
            <a:ext cx="43092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818D71-5AA7-4C50-BC5C-835365B6144D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10" y="1253580"/>
            <a:ext cx="2493103" cy="1869828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C70FED1A-812C-4814-A38A-5C623016B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72" y="4182329"/>
            <a:ext cx="1759180" cy="1319384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324" y="1592874"/>
            <a:ext cx="5854446" cy="4327866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Good information is critical:</a:t>
            </a:r>
          </a:p>
          <a:p>
            <a:pPr lvl="1"/>
            <a:r>
              <a:rPr lang="en-US" sz="3500" dirty="0"/>
              <a:t>Get it early &amp; keep it current</a:t>
            </a:r>
          </a:p>
          <a:p>
            <a:pPr lvl="1"/>
            <a:r>
              <a:rPr lang="en-US" sz="3500" dirty="0"/>
              <a:t>Accurate project description</a:t>
            </a:r>
          </a:p>
          <a:p>
            <a:pPr lvl="1"/>
            <a:r>
              <a:rPr lang="en-US" sz="3500" dirty="0"/>
              <a:t>Precise maps – include greatest extent of project impact</a:t>
            </a:r>
          </a:p>
          <a:p>
            <a:pPr lvl="1"/>
            <a:r>
              <a:rPr lang="en-US" sz="3500" dirty="0"/>
              <a:t>Clear “implementable” mitigation measures</a:t>
            </a:r>
          </a:p>
          <a:p>
            <a:pPr lvl="1"/>
            <a:r>
              <a:rPr lang="en-US" sz="3500" dirty="0"/>
              <a:t>If information is not clear – ask for clarification</a:t>
            </a:r>
          </a:p>
          <a:p>
            <a:pPr marL="0" indent="0">
              <a:buNone/>
            </a:pPr>
            <a:endParaRPr lang="en-US" sz="5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to look for in </a:t>
            </a:r>
            <a:br>
              <a:rPr lang="en-US" sz="3200" dirty="0"/>
            </a:br>
            <a:r>
              <a:rPr lang="en-US" sz="3200" dirty="0"/>
              <a:t>RM  reports and MMR</a:t>
            </a:r>
          </a:p>
        </p:txBody>
      </p:sp>
    </p:spTree>
    <p:extLst>
      <p:ext uri="{BB962C8B-B14F-4D97-AF65-F5344CB8AC3E}">
        <p14:creationId xmlns:p14="http://schemas.microsoft.com/office/powerpoint/2010/main" val="163708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818D71-5AA7-4C50-BC5C-835365B6144D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5" y="4697730"/>
            <a:ext cx="1789801" cy="1418542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C70FED1A-812C-4814-A38A-5C623016B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5" y="3173420"/>
            <a:ext cx="1759180" cy="1319385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1123" y="1782888"/>
            <a:ext cx="6030229" cy="4333384"/>
          </a:xfrm>
        </p:spPr>
        <p:txBody>
          <a:bodyPr>
            <a:normAutofit/>
          </a:bodyPr>
          <a:lstStyle/>
          <a:p>
            <a:r>
              <a:rPr lang="en-US" sz="2600" dirty="0"/>
              <a:t>Understand where your risk comes from (species/agencies/non-compliant contractors)</a:t>
            </a:r>
          </a:p>
          <a:p>
            <a:r>
              <a:rPr lang="en-US" sz="2600" dirty="0"/>
              <a:t>Timing is important – information early is the best defense </a:t>
            </a:r>
          </a:p>
          <a:p>
            <a:r>
              <a:rPr lang="en-US" sz="2600" dirty="0"/>
              <a:t>Get the info – read and understand the implications</a:t>
            </a:r>
          </a:p>
          <a:p>
            <a:r>
              <a:rPr lang="en-US" sz="2600" dirty="0"/>
              <a:t>Be proactive – ask team members early on about potential risk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200" dirty="0"/>
              <a:t>Take Away Messages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982F15E-6D3A-4276-BED6-877DE87429B7}"/>
              </a:ext>
            </a:extLst>
          </p:cNvPr>
          <p:cNvSpPr txBox="1">
            <a:spLocks/>
          </p:cNvSpPr>
          <p:nvPr/>
        </p:nvSpPr>
        <p:spPr>
          <a:xfrm>
            <a:off x="2221191" y="1729791"/>
            <a:ext cx="7169419" cy="14167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BB50622F-E0BC-4761-97AA-AE8FDBC3E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5" y="1649110"/>
            <a:ext cx="1757874" cy="1319385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22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413" y="1720890"/>
            <a:ext cx="6272784" cy="367225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Questions????</a:t>
            </a:r>
          </a:p>
          <a:p>
            <a:endParaRPr lang="en-US" sz="5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is Risk the greatest?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7572B-978E-424D-8EB6-FDD5C929E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14759" r="36062" b="45707"/>
          <a:stretch/>
        </p:blipFill>
        <p:spPr>
          <a:xfrm>
            <a:off x="5474839" y="3092116"/>
            <a:ext cx="3362837" cy="2887952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36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 IN 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618488"/>
            <a:ext cx="7979664" cy="46634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Ann Johnston</a:t>
            </a:r>
          </a:p>
          <a:p>
            <a:pPr lvl="1"/>
            <a:r>
              <a:rPr lang="en-US" sz="2800" dirty="0"/>
              <a:t>Principal/Vice President</a:t>
            </a:r>
          </a:p>
          <a:p>
            <a:pPr lvl="1"/>
            <a:r>
              <a:rPr lang="en-US" sz="2800" dirty="0"/>
              <a:t>Psomas Resources Management Team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Collection of RM Professionals:</a:t>
            </a:r>
          </a:p>
          <a:p>
            <a:pPr lvl="1"/>
            <a:r>
              <a:rPr lang="en-US" sz="2800" dirty="0"/>
              <a:t>General Biologists (Plants/Animals)</a:t>
            </a:r>
          </a:p>
          <a:p>
            <a:pPr lvl="1"/>
            <a:r>
              <a:rPr lang="en-US" sz="2800" dirty="0"/>
              <a:t>Botanists (Plants)</a:t>
            </a:r>
          </a:p>
          <a:p>
            <a:pPr lvl="1"/>
            <a:r>
              <a:rPr lang="en-US" sz="2800" dirty="0"/>
              <a:t>Wildlife Biologists (Animals)</a:t>
            </a:r>
          </a:p>
          <a:p>
            <a:pPr lvl="1"/>
            <a:r>
              <a:rPr lang="en-US" sz="2800" dirty="0"/>
              <a:t>Arborists (Trees)</a:t>
            </a:r>
          </a:p>
          <a:p>
            <a:pPr lvl="1"/>
            <a:r>
              <a:rPr lang="en-US" sz="2800" dirty="0"/>
              <a:t>Restoration Specialists (Native Habitat Landscapes)</a:t>
            </a:r>
          </a:p>
          <a:p>
            <a:pPr lvl="1"/>
            <a:r>
              <a:rPr lang="en-US" sz="2800" dirty="0"/>
              <a:t>Regulatory Specialists (Stream/Wetland Permits)</a:t>
            </a:r>
          </a:p>
          <a:p>
            <a:pPr lvl="1"/>
            <a:r>
              <a:rPr lang="en-US" sz="2800" dirty="0"/>
              <a:t>GIS Specialists (Maps/Calculations)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EC2F2-4A8C-43D6-AB1D-B8CDFC2D3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3649" r="11770" b="22105"/>
          <a:stretch/>
        </p:blipFill>
        <p:spPr>
          <a:xfrm>
            <a:off x="6772428" y="337519"/>
            <a:ext cx="2065248" cy="23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1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Resource management??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 Management provides a variety of biological and project management consulting services, including technical support to CEQA and NEPA documentation; biological resources surveys and assessments; habitat restoration planning and implementation; regulatory services and resource agency permitting; and Graphic Information Systems (GIS) graphics and spatial analyses.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Four Main Disciplines</a:t>
            </a:r>
          </a:p>
          <a:p>
            <a:pPr lvl="1"/>
            <a:r>
              <a:rPr lang="en-US" sz="2400" dirty="0"/>
              <a:t>Biological Resource Management</a:t>
            </a:r>
          </a:p>
          <a:p>
            <a:pPr lvl="1"/>
            <a:r>
              <a:rPr lang="en-US" sz="2400" dirty="0"/>
              <a:t>Habitat Restoration</a:t>
            </a:r>
          </a:p>
          <a:p>
            <a:pPr lvl="1"/>
            <a:r>
              <a:rPr lang="en-US" sz="2400" dirty="0"/>
              <a:t>Regulatory Compliance</a:t>
            </a:r>
          </a:p>
          <a:p>
            <a:pPr lvl="1"/>
            <a:r>
              <a:rPr lang="en-US" sz="2400" dirty="0"/>
              <a:t>GIS Support/Analysis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s://s-media-cache-ak0.pinimg.com/736x/df/d3/52/dfd3523a2e5f6d235ba0d6ccc7a903de.jpg">
            <a:extLst>
              <a:ext uri="{FF2B5EF4-FFF2-40B4-BE49-F238E27FC236}">
                <a16:creationId xmlns:a16="http://schemas.microsoft.com/office/drawing/2014/main" id="{A6B2DE20-47A9-4D38-A735-C6E1485589D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26036" r="55633" b="45686"/>
          <a:stretch/>
        </p:blipFill>
        <p:spPr bwMode="auto">
          <a:xfrm>
            <a:off x="1109378" y="2014939"/>
            <a:ext cx="1190934" cy="926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600200"/>
            <a:ext cx="523951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Risk is based on:</a:t>
            </a:r>
          </a:p>
          <a:p>
            <a:pPr lvl="1"/>
            <a:r>
              <a:rPr lang="en-US" dirty="0"/>
              <a:t>Local, state, and federal laws regulations</a:t>
            </a:r>
          </a:p>
          <a:p>
            <a:pPr lvl="2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More regulations involved = greater risk</a:t>
            </a:r>
          </a:p>
          <a:p>
            <a:pPr lvl="1"/>
            <a:r>
              <a:rPr lang="en-US" dirty="0"/>
              <a:t>Complexity of project</a:t>
            </a:r>
          </a:p>
          <a:p>
            <a:pPr lvl="2">
              <a:buSzPct val="50000"/>
              <a:buFont typeface="Wingdings" panose="05000000000000000000" pitchFamily="2" charset="2"/>
              <a:buChar char="v"/>
            </a:pPr>
            <a:r>
              <a:rPr lang="en-US" dirty="0"/>
              <a:t>More complex = greater risk</a:t>
            </a:r>
          </a:p>
          <a:p>
            <a:pPr lvl="1">
              <a:buSzPct val="100000"/>
            </a:pPr>
            <a:r>
              <a:rPr lang="en-US" dirty="0"/>
              <a:t>Opposition to project</a:t>
            </a:r>
          </a:p>
          <a:p>
            <a:pPr lvl="2">
              <a:buSzPct val="50000"/>
              <a:buFont typeface="Wingdings" panose="05000000000000000000" pitchFamily="2" charset="2"/>
              <a:buChar char="v"/>
            </a:pPr>
            <a:r>
              <a:rPr lang="en-US" sz="2100" dirty="0"/>
              <a:t>More opposition = greater risk</a:t>
            </a:r>
          </a:p>
          <a:p>
            <a:pPr lvl="1">
              <a:buSzPct val="100000"/>
            </a:pPr>
            <a:endParaRPr lang="en-US" dirty="0"/>
          </a:p>
          <a:p>
            <a:r>
              <a:rPr lang="en-US" dirty="0"/>
              <a:t>Your acceptance of risk is related to:</a:t>
            </a:r>
          </a:p>
          <a:p>
            <a:pPr lvl="1"/>
            <a:r>
              <a:rPr lang="en-US" dirty="0"/>
              <a:t>Potential projects costs </a:t>
            </a:r>
          </a:p>
          <a:p>
            <a:pPr lvl="1"/>
            <a:r>
              <a:rPr lang="en-US" dirty="0"/>
              <a:t>Time delays</a:t>
            </a:r>
          </a:p>
          <a:p>
            <a:pPr lvl="1"/>
            <a:r>
              <a:rPr lang="en-US" dirty="0"/>
              <a:t>Both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Management Risk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3769" y="3978960"/>
            <a:ext cx="3483831" cy="2216150"/>
            <a:chOff x="5427428" y="3810000"/>
            <a:chExt cx="3210160" cy="2216150"/>
          </a:xfrm>
        </p:grpSpPr>
        <p:sp>
          <p:nvSpPr>
            <p:cNvPr id="7" name="TextBox 6"/>
            <p:cNvSpPr txBox="1"/>
            <p:nvPr/>
          </p:nvSpPr>
          <p:spPr>
            <a:xfrm>
              <a:off x="5562600" y="3962400"/>
              <a:ext cx="2964911" cy="19389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2400" dirty="0"/>
                <a:t>“Take calculated risks. That is quite different from being rash.” </a:t>
              </a:r>
              <a:r>
                <a:rPr lang="en-US" sz="1600" dirty="0"/>
                <a:t>General George Patton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pic>
          <p:nvPicPr>
            <p:cNvPr id="8" name="Picture 4" descr="C:\Users\benjamin.scott\Desktop\Quotati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28" y="3810000"/>
              <a:ext cx="5603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benjamin.scott\Desktop\Quotati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562600"/>
              <a:ext cx="56038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Image result for acoe engineers">
            <a:extLst>
              <a:ext uri="{FF2B5EF4-FFF2-40B4-BE49-F238E27FC236}">
                <a16:creationId xmlns:a16="http://schemas.microsoft.com/office/drawing/2014/main" id="{A7A85BE8-8835-416D-9480-A55ED191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00" y="1635099"/>
            <a:ext cx="1115535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DFW">
            <a:extLst>
              <a:ext uri="{FF2B5EF4-FFF2-40B4-BE49-F238E27FC236}">
                <a16:creationId xmlns:a16="http://schemas.microsoft.com/office/drawing/2014/main" id="{FFEDC16D-98E6-4C3D-BC61-61FA37C34EB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14103"/>
          <a:stretch>
            <a:fillRect/>
          </a:stretch>
        </p:blipFill>
        <p:spPr bwMode="auto">
          <a:xfrm>
            <a:off x="329217" y="2793351"/>
            <a:ext cx="1131949" cy="8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USFWS">
            <a:extLst>
              <a:ext uri="{FF2B5EF4-FFF2-40B4-BE49-F238E27FC236}">
                <a16:creationId xmlns:a16="http://schemas.microsoft.com/office/drawing/2014/main" id="{A1618A3F-D4E6-465F-AB3A-E6187BC7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2" y="1741819"/>
            <a:ext cx="595532" cy="7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WQCB8">
            <a:extLst>
              <a:ext uri="{FF2B5EF4-FFF2-40B4-BE49-F238E27FC236}">
                <a16:creationId xmlns:a16="http://schemas.microsoft.com/office/drawing/2014/main" id="{11EB1DE9-72D4-4D54-BF5A-BD13BD14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99" y="2993368"/>
            <a:ext cx="1531661" cy="6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4172" y="1515189"/>
            <a:ext cx="5029200" cy="4841161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State or Federally Listed T/E Species</a:t>
            </a:r>
          </a:p>
          <a:p>
            <a:pPr lvl="1"/>
            <a:r>
              <a:rPr lang="en-US" dirty="0"/>
              <a:t>Regulated by state and federal law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Riparian/Wetland Resource </a:t>
            </a:r>
          </a:p>
          <a:p>
            <a:pPr lvl="1"/>
            <a:r>
              <a:rPr lang="en-US" dirty="0"/>
              <a:t>USACE, CDFW, RWQCB, and CCC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Wildlife Movement</a:t>
            </a:r>
          </a:p>
          <a:p>
            <a:pPr lvl="1"/>
            <a:r>
              <a:rPr lang="en-US" dirty="0"/>
              <a:t>CEQA and local agencies (key for linear projects)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Local Policies </a:t>
            </a:r>
          </a:p>
          <a:p>
            <a:pPr lvl="1"/>
            <a:r>
              <a:rPr lang="en-US" dirty="0"/>
              <a:t>HCPs/tree ordinance/etc.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Examples of Potential Risk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DBB478D-8B36-4896-A493-D40E796250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3818"/>
          <a:stretch>
            <a:fillRect/>
          </a:stretch>
        </p:blipFill>
        <p:spPr>
          <a:xfrm>
            <a:off x="256032" y="1515189"/>
            <a:ext cx="1962912" cy="1409270"/>
          </a:xfrm>
          <a:prstGeom prst="rect">
            <a:avLst/>
          </a:prstGeom>
        </p:spPr>
      </p:pic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62C1024E-2111-42FB-915C-9537389E0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37" y="3098732"/>
            <a:ext cx="1881429" cy="140927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C70FED1A-812C-4814-A38A-5C623016B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1273" b="21799"/>
          <a:stretch/>
        </p:blipFill>
        <p:spPr>
          <a:xfrm>
            <a:off x="256032" y="4678771"/>
            <a:ext cx="1962912" cy="1410816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96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9434" y="1660834"/>
            <a:ext cx="3464324" cy="1364645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State or Federally Listed T/E Species</a:t>
            </a:r>
          </a:p>
          <a:p>
            <a:pPr lvl="1"/>
            <a:r>
              <a:rPr lang="en-US" sz="2200" dirty="0"/>
              <a:t>Regulated by state and federal law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of Potential Risk – PRESNCE OF Listed Species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DBB478D-8B36-4896-A493-D40E796250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9" y="1475961"/>
            <a:ext cx="3066754" cy="2300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F0162-DF68-420C-AC70-FC95C34DF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211" r="5173" b="29408"/>
          <a:stretch/>
        </p:blipFill>
        <p:spPr>
          <a:xfrm>
            <a:off x="235169" y="3994689"/>
            <a:ext cx="4755931" cy="2696244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317AE1D-8728-4EDD-8323-FB6C34B9A32A}"/>
              </a:ext>
            </a:extLst>
          </p:cNvPr>
          <p:cNvSpPr txBox="1">
            <a:spLocks/>
          </p:cNvSpPr>
          <p:nvPr/>
        </p:nvSpPr>
        <p:spPr>
          <a:xfrm>
            <a:off x="5029064" y="2779632"/>
            <a:ext cx="3464324" cy="33373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342900" lvl="1" indent="-34290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Species don’t know they are in your Right-of-Way</a:t>
            </a:r>
          </a:p>
          <a:p>
            <a:pPr marL="0" lvl="1" indent="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</a:pPr>
            <a:endParaRPr lang="en-US" sz="2200" dirty="0"/>
          </a:p>
          <a:p>
            <a:pPr marL="342900" lvl="1" indent="-34290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Sometime structures or habitat are made that attract species – regardless still protected.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9925C-67C9-4ACB-8AD6-01A65AC17F8F}"/>
              </a:ext>
            </a:extLst>
          </p:cNvPr>
          <p:cNvSpPr txBox="1"/>
          <p:nvPr/>
        </p:nvSpPr>
        <p:spPr>
          <a:xfrm>
            <a:off x="7409794" y="1257300"/>
            <a:ext cx="1585538" cy="160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400" dirty="0"/>
              <a:t>“Life finds a way.”    </a:t>
            </a:r>
            <a:r>
              <a:rPr lang="en-US" sz="1500" dirty="0"/>
              <a:t>Dr. Ian Malcolm, Jurassic Park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360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0A76EA9-2104-4417-BC9F-BEE600A537CA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9" b="25629"/>
          <a:stretch>
            <a:fillRect/>
          </a:stretch>
        </p:blipFill>
        <p:spPr bwMode="auto">
          <a:xfrm>
            <a:off x="283857" y="1701975"/>
            <a:ext cx="2505456" cy="1913811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818D71-5AA7-4C50-BC5C-835365B6144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283857" y="4060461"/>
            <a:ext cx="2632686" cy="1755124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C70FED1A-812C-4814-A38A-5C623016B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95" y="2019730"/>
            <a:ext cx="1759180" cy="140927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3240" y="1515189"/>
            <a:ext cx="5468112" cy="4602147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Risk is greatest when it impacts:</a:t>
            </a:r>
          </a:p>
          <a:p>
            <a:pPr lvl="2"/>
            <a:r>
              <a:rPr lang="en-US" dirty="0"/>
              <a:t>Project Schedules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“Build-ability”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Important Time Frames </a:t>
            </a:r>
          </a:p>
          <a:p>
            <a:pPr lvl="2"/>
            <a:r>
              <a:rPr lang="en-US" dirty="0"/>
              <a:t>ROW Acquisitions</a:t>
            </a:r>
          </a:p>
          <a:p>
            <a:pPr lvl="2"/>
            <a:r>
              <a:rPr lang="en-US" dirty="0"/>
              <a:t>Prior to Construction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Risk is not knowing or not understanding what you have.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Risk is not knowing the process and the limitations to solve issues – sometimes they are outside of your control.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is Risk the greatest?</a:t>
            </a:r>
          </a:p>
        </p:txBody>
      </p:sp>
    </p:spTree>
    <p:extLst>
      <p:ext uri="{BB962C8B-B14F-4D97-AF65-F5344CB8AC3E}">
        <p14:creationId xmlns:p14="http://schemas.microsoft.com/office/powerpoint/2010/main" val="283319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2071" y="1472185"/>
            <a:ext cx="6053311" cy="4389119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ROW Acquisitions</a:t>
            </a:r>
          </a:p>
          <a:p>
            <a:pPr lvl="2"/>
            <a:r>
              <a:rPr lang="en-US" sz="2400" dirty="0"/>
              <a:t>Need to know what you </a:t>
            </a:r>
            <a:r>
              <a:rPr lang="en-US" sz="2400" b="1" u="sng" dirty="0"/>
              <a:t>do</a:t>
            </a:r>
            <a:r>
              <a:rPr lang="en-US" sz="2400" dirty="0"/>
              <a:t> know.</a:t>
            </a:r>
          </a:p>
          <a:p>
            <a:pPr lvl="2"/>
            <a:r>
              <a:rPr lang="en-US" sz="2400" dirty="0"/>
              <a:t>Need to know what you </a:t>
            </a:r>
            <a:r>
              <a:rPr lang="en-US" sz="2400" b="1" u="sng" dirty="0"/>
              <a:t>don’t</a:t>
            </a:r>
            <a:r>
              <a:rPr lang="en-US" sz="2400" dirty="0"/>
              <a:t> know &amp; how to get it.</a:t>
            </a:r>
          </a:p>
          <a:p>
            <a:pPr lvl="2"/>
            <a:r>
              <a:rPr lang="en-US" sz="2400" dirty="0"/>
              <a:t>Need to know the process and limitation of what can be done.</a:t>
            </a:r>
          </a:p>
          <a:p>
            <a:pPr lvl="2"/>
            <a:r>
              <a:rPr lang="en-US" sz="2400" dirty="0"/>
              <a:t>You can solve the issues sometimes it just takes more time &amp; money than the project can bear.</a:t>
            </a:r>
          </a:p>
          <a:p>
            <a:pPr lvl="2"/>
            <a:r>
              <a:rPr lang="en-US" sz="2400" dirty="0"/>
              <a:t>Sometimes it is out of your control.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RISK IN ROW ACQUISITIONS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45739-A116-4C73-B225-8EF0E8EB6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7" y="1472185"/>
            <a:ext cx="2432287" cy="4603896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04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0A76EA9-2104-4417-BC9F-BEE600A537CA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24" y="4097988"/>
            <a:ext cx="2455450" cy="1841588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818D71-5AA7-4C50-BC5C-835365B6144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7" y="4097987"/>
            <a:ext cx="2455450" cy="1841588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C70FED1A-812C-4814-A38A-5C623016B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49" y="1652207"/>
            <a:ext cx="2407692" cy="1594705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465" y="1514489"/>
            <a:ext cx="6272784" cy="2326309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Critical time is prior to construction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Risk is not knowing or not understanding what you have</a:t>
            </a:r>
          </a:p>
          <a:p>
            <a:pPr marL="342900" lvl="1" indent="-34290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Understanding the project obligations in the </a:t>
            </a:r>
            <a:r>
              <a:rPr lang="en-US" sz="2400" b="1" u="sng" dirty="0"/>
              <a:t>Mitigation Monitoring Report </a:t>
            </a:r>
            <a:r>
              <a:rPr lang="en-US" sz="2400" dirty="0"/>
              <a:t>is critical.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7612-AC1F-4CFF-97FB-7DFC43D040C1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Risk IN row CONSTRUCTION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EF2ABA08-27DB-4BD8-AA43-A5F965AB0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7390" y="3461299"/>
            <a:ext cx="2417065" cy="24170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0141A-0947-476C-AC39-CD642A4BFF7D}"/>
              </a:ext>
            </a:extLst>
          </p:cNvPr>
          <p:cNvSpPr/>
          <p:nvPr/>
        </p:nvSpPr>
        <p:spPr>
          <a:xfrm>
            <a:off x="6227391" y="4361173"/>
            <a:ext cx="244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Bottom Line:</a:t>
            </a:r>
          </a:p>
          <a:p>
            <a:r>
              <a:rPr lang="en-US" sz="2800" dirty="0"/>
              <a:t>Be Informed!!!</a:t>
            </a:r>
          </a:p>
        </p:txBody>
      </p:sp>
    </p:spTree>
    <p:extLst>
      <p:ext uri="{BB962C8B-B14F-4D97-AF65-F5344CB8AC3E}">
        <p14:creationId xmlns:p14="http://schemas.microsoft.com/office/powerpoint/2010/main" val="124854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45398"/>
      </a:dk1>
      <a:lt1>
        <a:srgbClr val="FFFFFF"/>
      </a:lt1>
      <a:dk2>
        <a:srgbClr val="242424"/>
      </a:dk2>
      <a:lt2>
        <a:srgbClr val="EEECE1"/>
      </a:lt2>
      <a:accent1>
        <a:srgbClr val="A6BC09"/>
      </a:accent1>
      <a:accent2>
        <a:srgbClr val="EC8C23"/>
      </a:accent2>
      <a:accent3>
        <a:srgbClr val="9A4B22"/>
      </a:accent3>
      <a:accent4>
        <a:srgbClr val="5998D2"/>
      </a:accent4>
      <a:accent5>
        <a:srgbClr val="4D4942"/>
      </a:accent5>
      <a:accent6>
        <a:srgbClr val="706BB1"/>
      </a:accent6>
      <a:hlink>
        <a:srgbClr val="242424"/>
      </a:hlink>
      <a:folHlink>
        <a:srgbClr val="242424"/>
      </a:folHlink>
    </a:clrScheme>
    <a:fontScheme name="Custom 5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omas_2016_PPT_Temp_Light.potx" id="{E5A8D782-8801-4147-A916-BB93D9C010AB}" vid="{8E12D1D5-8B96-4489-AED5-FFC10F41ED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Psomas_2016_PPT_Temp_Light</Template>
  <TotalTime>524</TotalTime>
  <Words>673</Words>
  <Application>Microsoft Office PowerPoint</Application>
  <PresentationFormat>On-screen Show (4:3)</PresentationFormat>
  <Paragraphs>121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Wingdings</vt:lpstr>
      <vt:lpstr>Office Theme</vt:lpstr>
      <vt:lpstr>Environmental Reports</vt:lpstr>
      <vt:lpstr>Who we are IN RM?</vt:lpstr>
      <vt:lpstr>What is Resource management??</vt:lpstr>
      <vt:lpstr>Resource Management Risk </vt:lpstr>
      <vt:lpstr>Examples of Potential Risk</vt:lpstr>
      <vt:lpstr>Example of Potential Risk – PRESNCE OF Listed Species</vt:lpstr>
      <vt:lpstr>When is Risk the greatest?</vt:lpstr>
      <vt:lpstr>RISK IN ROW ACQUISITIONS</vt:lpstr>
      <vt:lpstr>Risk IN row CONSTRUCTION</vt:lpstr>
      <vt:lpstr>Mitigation monitoring report = risk reduction</vt:lpstr>
      <vt:lpstr>What to look for in  RM  reports and MMR</vt:lpstr>
      <vt:lpstr>Take Away Messages</vt:lpstr>
      <vt:lpstr>When is Risk the greatest?</vt:lpstr>
    </vt:vector>
  </TitlesOfParts>
  <Company>Psomas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</dc:title>
  <dc:creator>Ann Johnston</dc:creator>
  <cp:lastModifiedBy>Ann Johnston</cp:lastModifiedBy>
  <cp:revision>54</cp:revision>
  <cp:lastPrinted>2019-07-11T20:28:49Z</cp:lastPrinted>
  <dcterms:created xsi:type="dcterms:W3CDTF">2019-07-09T22:15:47Z</dcterms:created>
  <dcterms:modified xsi:type="dcterms:W3CDTF">2019-07-11T20:29:03Z</dcterms:modified>
</cp:coreProperties>
</file>