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7" r:id="rId2"/>
    <p:sldId id="355" r:id="rId3"/>
    <p:sldId id="352" r:id="rId4"/>
    <p:sldId id="313" r:id="rId5"/>
    <p:sldId id="357" r:id="rId6"/>
    <p:sldId id="358" r:id="rId7"/>
    <p:sldId id="258" r:id="rId8"/>
    <p:sldId id="351" r:id="rId9"/>
    <p:sldId id="335" r:id="rId10"/>
    <p:sldId id="354" r:id="rId11"/>
    <p:sldId id="268" r:id="rId12"/>
    <p:sldId id="286" r:id="rId13"/>
    <p:sldId id="350" r:id="rId14"/>
    <p:sldId id="264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AA"/>
    <a:srgbClr val="268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41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340EF-9A52-4E03-B6AD-0AE71F537E1F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BE2E2-FF4F-4F5C-B3AF-F8250B237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2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6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</a:t>
            </a:r>
            <a:r>
              <a:rPr lang="en-US" baseline="0" dirty="0"/>
              <a:t> consistency and a professional look, use one font throughout your presentation.   Arial is the font shown above.   </a:t>
            </a:r>
          </a:p>
          <a:p>
            <a:endParaRPr lang="en-US" baseline="0" dirty="0"/>
          </a:p>
          <a:p>
            <a:r>
              <a:rPr lang="en-US" baseline="0" dirty="0"/>
              <a:t>You can adjust the font size and use ‘bold’ to create emphasis.   </a:t>
            </a:r>
          </a:p>
          <a:p>
            <a:endParaRPr lang="en-US" baseline="0" dirty="0"/>
          </a:p>
          <a:p>
            <a:r>
              <a:rPr lang="en-US" baseline="0" dirty="0"/>
              <a:t>You can also use color for emphasis.  On the pages in this template, I make a few suggestions.  I (Julie) am happy to show you how to use the Farallon specific blue, or green or brown.  Adding a shadow helps with emphasis (“S” button next to the bold, italic and underline buttons).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</a:t>
            </a:r>
            <a:r>
              <a:rPr lang="en-US" baseline="0" dirty="0"/>
              <a:t> consistency and a professional look, use one font throughout your presentation.   Arial is the font shown above.   </a:t>
            </a:r>
          </a:p>
          <a:p>
            <a:endParaRPr lang="en-US" baseline="0" dirty="0"/>
          </a:p>
          <a:p>
            <a:r>
              <a:rPr lang="en-US" baseline="0" dirty="0"/>
              <a:t>You can adjust the font size and use ‘bold’ to create emphasis.   </a:t>
            </a:r>
          </a:p>
          <a:p>
            <a:endParaRPr lang="en-US" baseline="0" dirty="0"/>
          </a:p>
          <a:p>
            <a:r>
              <a:rPr lang="en-US" baseline="0" dirty="0"/>
              <a:t>You can also use color for emphasis.  On the pages in this template, I make a few suggestions.  I (Julie) am happy to show you how to use the Farallon specific blue, or green or brown.  Adding a shadow helps with emphasis (“S” button next to the bold, italic and underline buttons).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5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</a:t>
            </a:r>
            <a:r>
              <a:rPr lang="en-US" baseline="0" dirty="0"/>
              <a:t> consistency and a professional look, use one font throughout your presentation.   Arial is the font shown above.   </a:t>
            </a:r>
          </a:p>
          <a:p>
            <a:endParaRPr lang="en-US" baseline="0" dirty="0"/>
          </a:p>
          <a:p>
            <a:r>
              <a:rPr lang="en-US" baseline="0" dirty="0"/>
              <a:t>You can adjust the font size and use ‘bold’ to create emphasis.   </a:t>
            </a:r>
          </a:p>
          <a:p>
            <a:endParaRPr lang="en-US" baseline="0" dirty="0"/>
          </a:p>
          <a:p>
            <a:r>
              <a:rPr lang="en-US" baseline="0" dirty="0"/>
              <a:t>You can also use color for emphasis.  On the pages in this template, I make a few suggestions.  I (Julie) am happy to show you how to use the Farallon specific blue, or green or brown.  Adding a shadow helps with emphasis (“S” button next to the bold, italic and underline buttons).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2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4D56A-4EF9-4204-A4E8-E6F03A17F6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085764"/>
            <a:ext cx="12192000" cy="3772236"/>
          </a:xfrm>
          <a:prstGeom prst="rect">
            <a:avLst/>
          </a:prstGeom>
          <a:solidFill>
            <a:srgbClr val="007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all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586863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582537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586863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693" y="6163424"/>
            <a:ext cx="2385907" cy="593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rgbClr val="007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7"/>
            <a:ext cx="7896279" cy="504806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5900" y="5951811"/>
            <a:ext cx="71853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07EA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44329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7159" y="6430921"/>
            <a:ext cx="284479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7394" y="6430920"/>
            <a:ext cx="6917210" cy="365125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299" y="6430920"/>
            <a:ext cx="1052508" cy="365125"/>
          </a:xfrm>
        </p:spPr>
        <p:txBody>
          <a:bodyPr/>
          <a:lstStyle>
            <a:lvl1pPr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243393"/>
            <a:ext cx="5422390" cy="437489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243392"/>
            <a:ext cx="5422392" cy="437489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07EA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261677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1928828"/>
            <a:ext cx="5393100" cy="3670717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261677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1946197"/>
            <a:ext cx="5393100" cy="36545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07EA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440683" y="473550"/>
            <a:ext cx="11300036" cy="1258827"/>
          </a:xfrm>
          <a:prstGeom prst="rect">
            <a:avLst/>
          </a:prstGeom>
          <a:solidFill>
            <a:srgbClr val="007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81191" y="1765903"/>
            <a:ext cx="11029615" cy="38875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07EA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912978"/>
            <a:ext cx="4909445" cy="689514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4912978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4"/>
            <a:ext cx="11290859" cy="39850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0" y="4682067"/>
            <a:ext cx="12208099" cy="2175933"/>
          </a:xfrm>
          <a:prstGeom prst="rect">
            <a:avLst/>
          </a:prstGeom>
          <a:solidFill>
            <a:srgbClr val="007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532" y="5839661"/>
            <a:ext cx="1258584" cy="914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6824" y="500358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1271291"/>
            <a:ext cx="11029616" cy="4267864"/>
          </a:xfr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2657" y="507076"/>
            <a:ext cx="11255209" cy="6234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07EA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271290"/>
            <a:ext cx="11029616" cy="4587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20 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4885" y="59739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271320"/>
            <a:ext cx="3703320" cy="94997"/>
          </a:xfrm>
          <a:prstGeom prst="rect">
            <a:avLst/>
          </a:prstGeom>
          <a:solidFill>
            <a:srgbClr val="007E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267763"/>
            <a:ext cx="3703320" cy="9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271320"/>
            <a:ext cx="3703320" cy="91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3992" y="5965878"/>
            <a:ext cx="1089346" cy="7914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FFFF"/>
                </a:solidFill>
              </a:rPr>
              <a:t>Decoding environmental reports to manage risk</a:t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b="1" dirty="0">
                <a:solidFill>
                  <a:schemeClr val="bg2"/>
                </a:solidFill>
              </a:rPr>
              <a:t>EKI environment &amp; Water</a:t>
            </a:r>
          </a:p>
          <a:p>
            <a:r>
              <a:rPr lang="en-US" b="1" dirty="0">
                <a:solidFill>
                  <a:schemeClr val="bg2"/>
                </a:solidFill>
              </a:rPr>
              <a:t>Steve Figgins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Picture 9" descr="A truck is parked in a parking lot&#10;&#10;Description generated with high confidence">
            <a:extLst>
              <a:ext uri="{FF2B5EF4-FFF2-40B4-BE49-F238E27FC236}">
                <a16:creationId xmlns:a16="http://schemas.microsoft.com/office/drawing/2014/main" id="{3DC76B6A-971A-4E3F-AB1D-D3546AAA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93" y="777241"/>
            <a:ext cx="5960900" cy="56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 they did a Phase II, Should I freak out?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759327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61963">
              <a:spcAft>
                <a:spcPts val="600"/>
              </a:spcAft>
            </a:pPr>
            <a:r>
              <a:rPr lang="en-US" sz="2400" dirty="0">
                <a:cs typeface="Arial" pitchFamily="34" charset="0"/>
              </a:rPr>
              <a:t> 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7" name="Picture 6" descr="two guys standing on temp membrane 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5400" y="-381000"/>
            <a:ext cx="3596640" cy="2697480"/>
          </a:xfrm>
          <a:prstGeom prst="rect">
            <a:avLst/>
          </a:prstGeom>
        </p:spPr>
      </p:pic>
      <p:pic>
        <p:nvPicPr>
          <p:cNvPr id="9" name="Picture 8" descr="LSC Cleanup 10-27-10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7800" y="2667000"/>
            <a:ext cx="3444240" cy="2583180"/>
          </a:xfrm>
          <a:prstGeom prst="rect">
            <a:avLst/>
          </a:prstGeom>
        </p:spPr>
      </p:pic>
      <p:pic>
        <p:nvPicPr>
          <p:cNvPr id="10" name="Picture 9" descr="Cascade Dril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14800" y="-304800"/>
            <a:ext cx="3596640" cy="269748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6CE987-4EF2-4893-989F-4A9873F2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5775682"/>
          </a:xfrm>
        </p:spPr>
        <p:txBody>
          <a:bodyPr>
            <a:normAutofit/>
          </a:bodyPr>
          <a:lstStyle/>
          <a:p>
            <a:r>
              <a:rPr lang="en-US" dirty="0"/>
              <a:t>Why did they poke holes in the ground? </a:t>
            </a:r>
          </a:p>
          <a:p>
            <a:r>
              <a:rPr lang="en-US" dirty="0"/>
              <a:t>What did they analyze for and find?</a:t>
            </a:r>
          </a:p>
          <a:p>
            <a:r>
              <a:rPr lang="en-US" dirty="0"/>
              <a:t>How thorough were they?</a:t>
            </a:r>
          </a:p>
          <a:p>
            <a:r>
              <a:rPr lang="en-US" dirty="0"/>
              <a:t>What’s missing from the Phase II?</a:t>
            </a:r>
          </a:p>
          <a:p>
            <a:r>
              <a:rPr lang="en-US" dirty="0"/>
              <a:t>Would you buy it?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7" y="290946"/>
            <a:ext cx="11255209" cy="839586"/>
          </a:xfrm>
        </p:spPr>
        <p:txBody>
          <a:bodyPr/>
          <a:lstStyle/>
          <a:p>
            <a:r>
              <a:rPr lang="en-US" dirty="0"/>
              <a:t>Will more data </a:t>
            </a:r>
            <a:r>
              <a:rPr lang="en-US"/>
              <a:t>help?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"/>
            <a:ext cx="11029615" cy="6134792"/>
          </a:xfrm>
        </p:spPr>
        <p:txBody>
          <a:bodyPr>
            <a:normAutofit/>
          </a:bodyPr>
          <a:lstStyle/>
          <a:p>
            <a:r>
              <a:rPr lang="en-US" dirty="0"/>
              <a:t>There is an order to how a site should be investigated</a:t>
            </a:r>
          </a:p>
          <a:p>
            <a:pPr lvl="1"/>
            <a:r>
              <a:rPr lang="en-US" dirty="0"/>
              <a:t>Presence/Absence methods (soil gas) before media specific (soil/groundwater)</a:t>
            </a:r>
          </a:p>
          <a:p>
            <a:pPr lvl="1"/>
            <a:r>
              <a:rPr lang="en-US" dirty="0"/>
              <a:t> Example – San Diego</a:t>
            </a:r>
          </a:p>
          <a:p>
            <a:r>
              <a:rPr lang="en-US" dirty="0"/>
              <a:t>How many holes are enough or too much for subsurface exploration? So for 60 acres, is 3 holes enough? What chemicals might have been used at the site? What was on the site historically? What will the site be used for? Any emerging chemicals?</a:t>
            </a:r>
          </a:p>
          <a:p>
            <a:r>
              <a:rPr lang="en-US" dirty="0"/>
              <a:t>Does each phase of work provide enough data to make an informed risk management decision? </a:t>
            </a:r>
          </a:p>
        </p:txBody>
      </p:sp>
    </p:spTree>
    <p:extLst>
      <p:ext uri="{BB962C8B-B14F-4D97-AF65-F5344CB8AC3E}">
        <p14:creationId xmlns:p14="http://schemas.microsoft.com/office/powerpoint/2010/main" val="4214530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 Diligence/REMEDIATION- LESSONS LEARNED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5611090"/>
          </a:xfrm>
        </p:spPr>
        <p:txBody>
          <a:bodyPr>
            <a:normAutofit/>
          </a:bodyPr>
          <a:lstStyle/>
          <a:p>
            <a:r>
              <a:rPr lang="en-US" dirty="0"/>
              <a:t>Spend more money on investigation to lower your remediation $$. During remediation, more sources can turn up.</a:t>
            </a:r>
          </a:p>
          <a:p>
            <a:r>
              <a:rPr lang="en-US" dirty="0"/>
              <a:t>Remediation is often a multi-phase program.</a:t>
            </a:r>
          </a:p>
          <a:p>
            <a:r>
              <a:rPr lang="en-US" dirty="0"/>
              <a:t>Work with the regulators, they can change their minds, or retire. Consider a non-adversarial relationship with them.</a:t>
            </a:r>
          </a:p>
          <a:p>
            <a:r>
              <a:rPr lang="en-US" dirty="0"/>
              <a:t>Source removal with excavation: despite your best efforts, you will remove more soil than you estimate.</a:t>
            </a:r>
          </a:p>
          <a:p>
            <a:r>
              <a:rPr lang="en-US" dirty="0"/>
              <a:t>Site cleanup and closure always takes longer than anticipated. Start early.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6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7" y="405114"/>
            <a:ext cx="11255209" cy="725417"/>
          </a:xfrm>
        </p:spPr>
        <p:txBody>
          <a:bodyPr/>
          <a:lstStyle/>
          <a:p>
            <a:r>
              <a:rPr lang="en-US" dirty="0"/>
              <a:t>Today’s take away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446834"/>
            <a:ext cx="11029615" cy="5411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Understand your risk management position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No Risk?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Some Risk?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Experienced and can manage Risk?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Use Existing data…. but not “Blindly”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Carefully evaluate any existing Phase II Site data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And how that applies to your proposed site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If you procrastinate, YOU increase your own costs, be proactive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1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and Happy Decoding!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51ECB-4554-4141-8095-DFC46C7AFDD6}"/>
              </a:ext>
            </a:extLst>
          </p:cNvPr>
          <p:cNvSpPr txBox="1"/>
          <p:nvPr/>
        </p:nvSpPr>
        <p:spPr>
          <a:xfrm>
            <a:off x="7535009" y="6073170"/>
            <a:ext cx="58119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Burlingame | Irvine | Larkspur | Oakland | Sacramento, CA</a:t>
            </a:r>
          </a:p>
          <a:p>
            <a:r>
              <a:rPr lang="en-US" sz="1200" dirty="0">
                <a:solidFill>
                  <a:schemeClr val="bg1"/>
                </a:solidFill>
              </a:rPr>
              <a:t>Centennial, CO  |  Salem, NH</a:t>
            </a:r>
          </a:p>
          <a:p>
            <a:endParaRPr lang="en-US" sz="3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ekiconsult.com</a:t>
            </a:r>
          </a:p>
        </p:txBody>
      </p:sp>
    </p:spTree>
    <p:extLst>
      <p:ext uri="{BB962C8B-B14F-4D97-AF65-F5344CB8AC3E}">
        <p14:creationId xmlns:p14="http://schemas.microsoft.com/office/powerpoint/2010/main" val="233320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759327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61963">
              <a:spcAft>
                <a:spcPts val="600"/>
              </a:spcAft>
            </a:pPr>
            <a:r>
              <a:rPr lang="en-US" sz="2400" dirty="0">
                <a:cs typeface="Arial" pitchFamily="34" charset="0"/>
              </a:rPr>
              <a:t> 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7" name="Picture 6" descr="two guys standing on temp membrane 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5400" y="-381000"/>
            <a:ext cx="3596640" cy="2697480"/>
          </a:xfrm>
          <a:prstGeom prst="rect">
            <a:avLst/>
          </a:prstGeom>
        </p:spPr>
      </p:pic>
      <p:pic>
        <p:nvPicPr>
          <p:cNvPr id="9" name="Picture 8" descr="LSC Cleanup 10-27-10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7800" y="2667000"/>
            <a:ext cx="3444240" cy="2583180"/>
          </a:xfrm>
          <a:prstGeom prst="rect">
            <a:avLst/>
          </a:prstGeom>
        </p:spPr>
      </p:pic>
      <p:pic>
        <p:nvPicPr>
          <p:cNvPr id="10" name="Picture 9" descr="Cascade Dril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14800" y="-304800"/>
            <a:ext cx="3596640" cy="269748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6CE987-4EF2-4893-989F-4A9873F2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5775682"/>
          </a:xfrm>
        </p:spPr>
        <p:txBody>
          <a:bodyPr>
            <a:normAutofit/>
          </a:bodyPr>
          <a:lstStyle/>
          <a:p>
            <a:r>
              <a:rPr lang="en-US" dirty="0"/>
              <a:t>Managing Risk- What Risk? </a:t>
            </a:r>
          </a:p>
          <a:p>
            <a:r>
              <a:rPr lang="en-US" dirty="0"/>
              <a:t>Using existing data, but be careful….</a:t>
            </a:r>
          </a:p>
          <a:p>
            <a:r>
              <a:rPr lang="en-US" dirty="0"/>
              <a:t>What to look for in Phase II reports</a:t>
            </a:r>
          </a:p>
          <a:p>
            <a:r>
              <a:rPr lang="en-US" dirty="0"/>
              <a:t>Lessons learned</a:t>
            </a:r>
          </a:p>
          <a:p>
            <a:r>
              <a:rPr lang="en-US" dirty="0"/>
              <a:t>Takeaways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8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Tolerance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759327"/>
            <a:ext cx="1028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61963">
              <a:spcAft>
                <a:spcPts val="600"/>
              </a:spcAft>
            </a:pPr>
            <a:r>
              <a:rPr lang="en-US" sz="2400" dirty="0">
                <a:cs typeface="Arial" pitchFamily="34" charset="0"/>
              </a:rPr>
              <a:t> </a:t>
            </a:r>
            <a:endParaRPr lang="en-US" sz="2400" b="1" dirty="0">
              <a:cs typeface="Arial" pitchFamily="34" charset="0"/>
            </a:endParaRPr>
          </a:p>
        </p:txBody>
      </p:sp>
      <p:pic>
        <p:nvPicPr>
          <p:cNvPr id="7" name="Picture 6" descr="two guys standing on temp membrane 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25400" y="-381000"/>
            <a:ext cx="3596640" cy="2697480"/>
          </a:xfrm>
          <a:prstGeom prst="rect">
            <a:avLst/>
          </a:prstGeom>
        </p:spPr>
      </p:pic>
      <p:pic>
        <p:nvPicPr>
          <p:cNvPr id="9" name="Picture 8" descr="LSC Cleanup 10-27-10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77800" y="2667000"/>
            <a:ext cx="3444240" cy="2583180"/>
          </a:xfrm>
          <a:prstGeom prst="rect">
            <a:avLst/>
          </a:prstGeom>
        </p:spPr>
      </p:pic>
      <p:pic>
        <p:nvPicPr>
          <p:cNvPr id="10" name="Picture 9" descr="Cascade Dril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114800" y="-304800"/>
            <a:ext cx="3596640" cy="269748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C6CE987-4EF2-4893-989F-4A9873F2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5775682"/>
          </a:xfrm>
        </p:spPr>
        <p:txBody>
          <a:bodyPr>
            <a:normAutofit/>
          </a:bodyPr>
          <a:lstStyle/>
          <a:p>
            <a:r>
              <a:rPr lang="en-US" dirty="0"/>
              <a:t>Examples of Risk Tolerance</a:t>
            </a:r>
          </a:p>
          <a:p>
            <a:r>
              <a:rPr lang="en-US" dirty="0"/>
              <a:t>In your investment portfolio </a:t>
            </a:r>
          </a:p>
          <a:p>
            <a:r>
              <a:rPr lang="en-US" dirty="0"/>
              <a:t>If you are young, your strategy is likely aggressive </a:t>
            </a:r>
          </a:p>
          <a:p>
            <a:r>
              <a:rPr lang="en-US" dirty="0"/>
              <a:t>If you are closer to retirement;  it’s probably more balanced</a:t>
            </a:r>
          </a:p>
          <a:p>
            <a:r>
              <a:rPr lang="en-US" dirty="0"/>
              <a:t>Once you retire; very conservative</a:t>
            </a:r>
          </a:p>
          <a:p>
            <a:r>
              <a:rPr lang="en-US" dirty="0"/>
              <a:t>Let’s look at some Phase I Recognized Environmental Concerns (RECs):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Tolerance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0"/>
            <a:ext cx="8763000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/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3429000"/>
            <a:ext cx="304800" cy="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8" descr="De minimis petroleum staining from compressor discharge..JPG">
            <a:extLst>
              <a:ext uri="{FF2B5EF4-FFF2-40B4-BE49-F238E27FC236}">
                <a16:creationId xmlns:a16="http://schemas.microsoft.com/office/drawing/2014/main" id="{F934D3FE-F47A-44EB-8DAF-DBC283251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65131" y="1187672"/>
            <a:ext cx="7861738" cy="5241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Tolerance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0"/>
            <a:ext cx="8763000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/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3429000"/>
            <a:ext cx="304800" cy="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633F3-EFB9-4061-8A39-C55912C0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9" name="Content Placeholder 3" descr="IMG_3238.JPG">
            <a:extLst>
              <a:ext uri="{FF2B5EF4-FFF2-40B4-BE49-F238E27FC236}">
                <a16:creationId xmlns:a16="http://schemas.microsoft.com/office/drawing/2014/main" id="{4808B1E2-17BF-4474-B695-9C0F12B1A92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4359" y="1178168"/>
            <a:ext cx="8763000" cy="483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0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Tolerance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524000"/>
            <a:ext cx="8763000" cy="304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000" dirty="0"/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8400" y="3429000"/>
            <a:ext cx="304800" cy="0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633F3-EFB9-4061-8A39-C55912C0C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9" name="Picture 8" descr="gas pump.jpg">
            <a:extLst>
              <a:ext uri="{FF2B5EF4-FFF2-40B4-BE49-F238E27FC236}">
                <a16:creationId xmlns:a16="http://schemas.microsoft.com/office/drawing/2014/main" id="{59FF9883-AA87-4736-A143-08705317CB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998" y="1146071"/>
            <a:ext cx="4625980" cy="4891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14" descr="gas and oil.PNG">
            <a:extLst>
              <a:ext uri="{FF2B5EF4-FFF2-40B4-BE49-F238E27FC236}">
                <a16:creationId xmlns:a16="http://schemas.microsoft.com/office/drawing/2014/main" id="{6FD24AE5-67DC-4C4D-9250-77FB5C5F6F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1724" y="1027701"/>
            <a:ext cx="4231480" cy="501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111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7" y="290946"/>
            <a:ext cx="11255209" cy="839586"/>
          </a:xfrm>
        </p:spPr>
        <p:txBody>
          <a:bodyPr/>
          <a:lstStyle/>
          <a:p>
            <a:r>
              <a:rPr lang="en-US" dirty="0"/>
              <a:t>Considerations using other people’s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246909"/>
            <a:ext cx="11029615" cy="4887883"/>
          </a:xfrm>
        </p:spPr>
        <p:txBody>
          <a:bodyPr>
            <a:normAutofit/>
          </a:bodyPr>
          <a:lstStyle/>
          <a:p>
            <a:r>
              <a:rPr lang="en-US" dirty="0"/>
              <a:t>Why is this a good idea? Can it be a “Suspect” idea? </a:t>
            </a:r>
          </a:p>
          <a:p>
            <a:r>
              <a:rPr lang="en-US" dirty="0"/>
              <a:t>Understanding the previous consultant’s position</a:t>
            </a:r>
          </a:p>
          <a:p>
            <a:pPr lvl="2"/>
            <a:r>
              <a:rPr lang="en-US" sz="2400" dirty="0"/>
              <a:t>Were they working for the Buyer or the Seller (who paid for it?)</a:t>
            </a:r>
          </a:p>
          <a:p>
            <a:pPr lvl="2"/>
            <a:r>
              <a:rPr lang="en-US" sz="2400" dirty="0"/>
              <a:t>Why is this important? </a:t>
            </a:r>
          </a:p>
          <a:p>
            <a:r>
              <a:rPr lang="en-US" dirty="0"/>
              <a:t>What do you do with One Data Point? </a:t>
            </a:r>
          </a:p>
          <a:p>
            <a:r>
              <a:rPr lang="en-US" dirty="0"/>
              <a:t>How about one Groundwater data point? </a:t>
            </a:r>
          </a:p>
          <a:p>
            <a:r>
              <a:rPr lang="en-US" dirty="0"/>
              <a:t>Understanding your client’s Risk Tolerance</a:t>
            </a:r>
          </a:p>
          <a:p>
            <a:pPr lvl="1"/>
            <a:r>
              <a:rPr lang="en-US" dirty="0"/>
              <a:t>Understanding what the risk is and what they will tolerate</a:t>
            </a:r>
          </a:p>
          <a:p>
            <a:pPr marL="10080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7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97237F-7CFD-4677-A6E7-14121D64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data point…really??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D6727-8D5D-4910-8B29-DDD20647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80" y="1130531"/>
            <a:ext cx="6616762" cy="5417474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3FFC4144-F1DA-4D44-AB83-F083E701D73B}"/>
              </a:ext>
            </a:extLst>
          </p:cNvPr>
          <p:cNvSpPr/>
          <p:nvPr/>
        </p:nvSpPr>
        <p:spPr>
          <a:xfrm>
            <a:off x="5539154" y="2417885"/>
            <a:ext cx="556846" cy="879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5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CONTAMINANTS?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246910"/>
            <a:ext cx="11029615" cy="56110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In Soil?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In Groundwater?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In Both?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Are Vapors an issue?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Is the facility still operating?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Gill Sans MT" panose="020B0502020104020203" pitchFamily="34" charset="0"/>
              </a:rPr>
              <a:t>Do they still use the same chemicals that are in the subsurface?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7185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7EAA"/>
      </a:accent1>
      <a:accent2>
        <a:srgbClr val="009BD2"/>
      </a:accent2>
      <a:accent3>
        <a:srgbClr val="6D6E70"/>
      </a:accent3>
      <a:accent4>
        <a:srgbClr val="58B6C0"/>
      </a:accent4>
      <a:accent5>
        <a:srgbClr val="BFBFBF"/>
      </a:accent5>
      <a:accent6>
        <a:srgbClr val="9AD3D9"/>
      </a:accent6>
      <a:hlink>
        <a:srgbClr val="E16B08"/>
      </a:hlink>
      <a:folHlink>
        <a:srgbClr val="F79A0E"/>
      </a:folHlink>
    </a:clrScheme>
    <a:fontScheme name="Custom 1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</TotalTime>
  <Words>843</Words>
  <Application>Microsoft Office PowerPoint</Application>
  <PresentationFormat>Widescreen</PresentationFormat>
  <Paragraphs>111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Tahoma</vt:lpstr>
      <vt:lpstr>Wingdings 2</vt:lpstr>
      <vt:lpstr>Dividend</vt:lpstr>
      <vt:lpstr>Decoding environmental reports to manage risk </vt:lpstr>
      <vt:lpstr>Today’s topics </vt:lpstr>
      <vt:lpstr>Risk Tolerance </vt:lpstr>
      <vt:lpstr>Risk Tolerance</vt:lpstr>
      <vt:lpstr>Risk Tolerance</vt:lpstr>
      <vt:lpstr>Risk Tolerance</vt:lpstr>
      <vt:lpstr>Considerations using other people’s data</vt:lpstr>
      <vt:lpstr>One data point…really??</vt:lpstr>
      <vt:lpstr>WhERE ARE THE CONTAMINANTS?</vt:lpstr>
      <vt:lpstr>OK they did a Phase II, Should I freak out?  </vt:lpstr>
      <vt:lpstr>Will more data help? </vt:lpstr>
      <vt:lpstr>Due Diligence/REMEDIATION- LESSONS LEARNED </vt:lpstr>
      <vt:lpstr>Today’s take away Points</vt:lpstr>
      <vt:lpstr>Thank You and Happy Decoding!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vergara, pia</dc:creator>
  <cp:lastModifiedBy>Steve Figgins</cp:lastModifiedBy>
  <cp:revision>160</cp:revision>
  <cp:lastPrinted>2018-03-29T20:58:24Z</cp:lastPrinted>
  <dcterms:created xsi:type="dcterms:W3CDTF">2017-04-17T22:14:03Z</dcterms:created>
  <dcterms:modified xsi:type="dcterms:W3CDTF">2019-07-15T18:15:21Z</dcterms:modified>
</cp:coreProperties>
</file>