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91" r:id="rId2"/>
    <p:sldId id="495" r:id="rId3"/>
    <p:sldId id="494" r:id="rId4"/>
    <p:sldId id="511" r:id="rId5"/>
    <p:sldId id="510" r:id="rId6"/>
    <p:sldId id="490" r:id="rId7"/>
    <p:sldId id="512" r:id="rId8"/>
    <p:sldId id="479" r:id="rId9"/>
    <p:sldId id="504" r:id="rId10"/>
    <p:sldId id="505" r:id="rId11"/>
    <p:sldId id="506" r:id="rId12"/>
    <p:sldId id="513" r:id="rId13"/>
    <p:sldId id="507" r:id="rId14"/>
    <p:sldId id="508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33" autoAdjust="0"/>
  </p:normalViewPr>
  <p:slideViewPr>
    <p:cSldViewPr>
      <p:cViewPr varScale="1">
        <p:scale>
          <a:sx n="96" d="100"/>
          <a:sy n="96" d="100"/>
        </p:scale>
        <p:origin x="10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8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slides/slide12.xml" Type="http://schemas.openxmlformats.org/officeDocument/2006/relationships/slide" Id="rId13"></Relationship><Relationship Target="presProps.xml" Type="http://schemas.openxmlformats.org/officeDocument/2006/relationships/presProps" Id="rId18"></Relationship><Relationship Target="slides/slide2.xml" Type="http://schemas.openxmlformats.org/officeDocument/2006/relationships/slide" Id="rId3"></Relationship><Relationship Target="tableStyles.xml" Type="http://schemas.openxmlformats.org/officeDocument/2006/relationships/tableStyles" Id="rId21"></Relationship><Relationship Target="slides/slide6.xml" Type="http://schemas.openxmlformats.org/officeDocument/2006/relationships/slide" Id="rId7"></Relationship><Relationship Target="slides/slide11.xml" Type="http://schemas.openxmlformats.org/officeDocument/2006/relationships/slide" Id="rId12"></Relationship><Relationship Target="handoutMasters/handoutMaster1.xml" Type="http://schemas.openxmlformats.org/officeDocument/2006/relationships/handoutMaster" Id="rId17"></Relationship><Relationship Target="slides/slide1.xml" Type="http://schemas.openxmlformats.org/officeDocument/2006/relationships/slide" Id="rId2"></Relationship><Relationship Target="notesMasters/notesMaster1.xml" Type="http://schemas.openxmlformats.org/officeDocument/2006/relationships/notesMaster" Id="rId16"></Relationship><Relationship Target="theme/theme1.xml" Type="http://schemas.openxmlformats.org/officeDocument/2006/relationships/theme" Id="rId20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10.xml" Type="http://schemas.openxmlformats.org/officeDocument/2006/relationships/slide" Id="rId11"></Relationship><Relationship Target="slides/slide4.xml" Type="http://schemas.openxmlformats.org/officeDocument/2006/relationships/slide" Id="rId5"></Relationship><Relationship Target="slides/slide14.xml" Type="http://schemas.openxmlformats.org/officeDocument/2006/relationships/slide" Id="rId15"></Relationship><Relationship Target="slides/slide9.xml" Type="http://schemas.openxmlformats.org/officeDocument/2006/relationships/slide" Id="rId10"></Relationship><Relationship Target="viewProps.xml" Type="http://schemas.openxmlformats.org/officeDocument/2006/relationships/viewProps" Id="rId19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slides/slide13.xml" Type="http://schemas.openxmlformats.org/officeDocument/2006/relationships/slide" Id="rId14"></Relationship></Relationship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588921-F655-4096-9CD4-72AC75D5F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49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1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8B9087-6C03-4C20-B305-873EA3C00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94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err="1" smtClean="0"/>
              <a:t>Artin</a:t>
            </a:r>
            <a:endParaRPr lang="en-US" altLang="en-US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81752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Artin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88804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Artin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1656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Artin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5228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Artin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4318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Artin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55734A89-8968-49CC-8FB1-CA6A5276CF3E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67094108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2"></Relationship><Relationship Target="../drawings/vmlDrawing1.vml" Type="http://schemas.openxmlformats.org/officeDocument/2006/relationships/vmlDrawing" Id="rId1"></Relationship><Relationship Target="../media/image2.png" Type="http://schemas.openxmlformats.org/officeDocument/2006/relationships/image" Id="rId3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38600" y="1752600"/>
            <a:ext cx="4724400" cy="6858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743200"/>
            <a:ext cx="4724400" cy="1219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solidFill>
                  <a:srgbClr val="00854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90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DCC6-CEF7-4688-ABE3-BFA0094BA9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56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33400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9A69-58E5-4CED-9D3D-332F35A6F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16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5F4681A-5C48-45D2-9428-7120EAF5B8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720E-42CE-4861-A685-DCC1C8A4C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pic>
        <p:nvPicPr>
          <p:cNvPr id="9" name="Image 26"/>
          <p:cNvPicPr>
            <a:picLocks noChangeAspect="true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8375" y="6134100"/>
            <a:ext cx="1520825" cy="190500"/>
          </a:xfrm>
          <a:prstGeom prst="rect"/>
        </p:spPr>
      </p:pic>
      <p:sp>
        <p:nvSpPr>
          <p:cNvPr id="10" name="Line 27"/>
          <p:cNvSpPr>
            <a:spLocks noChangeShapeType="1"/>
          </p:cNvSpPr>
          <p:nvPr userDrawn="1"/>
        </p:nvSpPr>
        <p:spPr bwMode="auto">
          <a:xfrm>
            <a:off x="304800" y="6024562"/>
            <a:ext cx="8458200" cy="0"/>
          </a:xfrm>
          <a:prstGeom prst="line">
            <a:avLst/>
          </a:prstGeom>
          <a:noFill/>
          <a:ln w="3175">
            <a:solidFill>
              <a:srgbClr val="80A1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3"/>
          <p:cNvSpPr txBox="1">
            <a:spLocks noChangeArrowheads="1"/>
          </p:cNvSpPr>
          <p:nvPr userDrawn="1"/>
        </p:nvSpPr>
        <p:spPr bwMode="auto">
          <a:xfrm>
            <a:off x="304800" y="6116637"/>
            <a:ext cx="419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dirty="0" smtClean="0">
                <a:solidFill>
                  <a:srgbClr val="80A1B6"/>
                </a:solidFill>
              </a:rPr>
              <a:t>07.2019</a:t>
            </a:r>
            <a:r>
              <a:rPr lang="en-US" altLang="en-US" sz="900" dirty="0" smtClean="0"/>
              <a:t> </a:t>
            </a:r>
            <a:r>
              <a:rPr lang="en-US" altLang="en-US" sz="900" dirty="0" smtClean="0">
                <a:solidFill>
                  <a:srgbClr val="061947"/>
                </a:solidFill>
              </a:rPr>
              <a:t>| </a:t>
            </a:r>
            <a:endParaRPr lang="en-US" altLang="en-US" sz="900" dirty="0" smtClean="0">
              <a:solidFill>
                <a:srgbClr val="80A1B6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 userDrawn="1"/>
        </p:nvSpPr>
        <p:spPr bwMode="auto">
          <a:xfrm>
            <a:off x="1066800" y="6100762"/>
            <a:ext cx="62484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cs typeface="Times New Roman" panose="02020603050405020304" pitchFamily="18" charset="0"/>
              </a:rPr>
              <a:t>© Copyright, 2015 Allen Matkins Leck Gamble Mallory &amp; Natsis LLP.  All Rights Reserved. The information contained herein does not constitute </a:t>
            </a:r>
            <a:br>
              <a:rPr lang="en-US" altLang="en-US" sz="700" dirty="0" smtClean="0">
                <a:cs typeface="Times New Roman" panose="02020603050405020304" pitchFamily="18" charset="0"/>
              </a:rPr>
            </a:br>
            <a:r>
              <a:rPr lang="en-US" altLang="en-US" sz="700" dirty="0" smtClean="0">
                <a:cs typeface="Times New Roman" panose="02020603050405020304" pitchFamily="18" charset="0"/>
              </a:rPr>
              <a:t>a legal opinion and should not be relied upon by the reader as legal advice or be regarded as a substitute for legal advice.</a:t>
            </a:r>
            <a:r>
              <a:rPr lang="en-US" altLang="en-US" sz="800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en-US" altLang="en-US" sz="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A210-5D5F-4CBB-9D5E-F14DDC604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60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00225"/>
            <a:ext cx="3810000" cy="4114800"/>
          </a:xfrm>
        </p:spPr>
        <p:txBody>
          <a:bodyPr/>
          <a:lstStyle>
            <a:lvl1pPr>
              <a:buClr>
                <a:srgbClr val="0070C0"/>
              </a:buClr>
              <a:defRPr sz="2800"/>
            </a:lvl1pPr>
            <a:lvl2pPr>
              <a:buClr>
                <a:srgbClr val="0070C0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00225"/>
            <a:ext cx="3810000" cy="4114800"/>
          </a:xfrm>
        </p:spPr>
        <p:txBody>
          <a:bodyPr/>
          <a:lstStyle>
            <a:lvl1pPr>
              <a:buClr>
                <a:srgbClr val="0070C0"/>
              </a:buClr>
              <a:defRPr sz="2800"/>
            </a:lvl1pPr>
            <a:lvl2pPr>
              <a:buClr>
                <a:srgbClr val="0070C0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D770-BAE0-4218-8773-16183F8A6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14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070C0"/>
              </a:buClr>
              <a:defRPr sz="2400"/>
            </a:lvl1pPr>
            <a:lvl2pPr>
              <a:buClr>
                <a:srgbClr val="0070C0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0070C0"/>
              </a:buClr>
              <a:defRPr sz="2400"/>
            </a:lvl1pPr>
            <a:lvl2pPr>
              <a:buClr>
                <a:srgbClr val="0070C0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B983-E171-4859-A3D5-9998A5C8F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23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7F37-85B0-4A92-A79D-913B441C0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90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FDCC8-FA23-45F4-91D9-3BFBDC696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400800" y="6172200"/>
            <a:ext cx="2286000" cy="3079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08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043E5-3450-46B5-A603-409E41D6B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72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AF52-390C-46A9-AFB8-9BED13C87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50128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theme/theme1.xml" Type="http://schemas.openxmlformats.org/officeDocument/2006/relationships/them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media/image1.jpeg" Type="http://schemas.openxmlformats.org/officeDocument/2006/relationships/image" Id="rId1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002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6375"/>
            <a:ext cx="4572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AE86CE-EBE9-4C1A-95B0-5305C7670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 charset="0"/>
          <a:ea typeface="Geneva" pitchFamily="1" charset="-128"/>
        </a:defRPr>
      </a:lvl9pPr>
    </p:titleStyle>
    <p:bodyStyle>
      <a:lvl1pPr marL="238125" indent="-238125" algn="l" rtl="0" eaLnBrk="0" fontAlgn="base" hangingPunct="0">
        <a:spcBef>
          <a:spcPct val="20000"/>
        </a:spcBef>
        <a:spcAft>
          <a:spcPct val="0"/>
        </a:spcAft>
        <a:buClr>
          <a:srgbClr val="00854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8125" algn="l" rtl="0" eaLnBrk="0" fontAlgn="base" hangingPunct="0">
        <a:spcBef>
          <a:spcPct val="20000"/>
        </a:spcBef>
        <a:spcAft>
          <a:spcPct val="0"/>
        </a:spcAft>
        <a:buClr>
          <a:srgbClr val="00854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52525" indent="-2381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9725" indent="-2381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66925" indent="-2381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24125" indent="-238125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81325" indent="-238125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38525" indent="-238125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95725" indent="-238125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notesSlides/notesSlide1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notesSlides/notesSlide2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notesSlides/notesSlide3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notesSlides/notesSlide4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notesSlides/notesSlide5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notesSlides/notesSlide6.xml" Type="http://schemas.openxmlformats.org/officeDocument/2006/relationships/notesSlide" Id="rId2"></Relationship><Relationship Target="../slideLayouts/slideLayout2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err="1" smtClean="0"/>
              <a:t>IRWA</a:t>
            </a:r>
            <a:r>
              <a:rPr lang="en-US" sz="3000" dirty="0" smtClean="0"/>
              <a:t> Chapter 67</a:t>
            </a:r>
            <a:br>
              <a:rPr lang="en-US" sz="3000" dirty="0" smtClean="0"/>
            </a:br>
            <a:r>
              <a:rPr lang="en-US" sz="3000" dirty="0" smtClean="0"/>
              <a:t>2019 SUMMER REFRESH SEMINAR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7472" y="2514600"/>
            <a:ext cx="7772400" cy="970744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1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104900"/>
            <a:ext cx="75102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Damages (With a Focus on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Goodwill):  An Appraiser and Attorney Discussion</a:t>
            </a:r>
          </a:p>
          <a:p>
            <a:pPr algn="ctr"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en-US" sz="4000" b="1" dirty="0" smtClean="0"/>
              <a:t> 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4572000"/>
            <a:ext cx="3429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Will Thomsen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dirty="0" err="1" smtClean="0">
                <a:latin typeface="Arial" panose="020B0604020202020204" pitchFamily="34" charset="0"/>
              </a:rPr>
              <a:t>GROBSTEIN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TEEPLE</a:t>
            </a:r>
            <a:r>
              <a:rPr lang="en-US" altLang="en-US" sz="2000" dirty="0" smtClean="0">
                <a:latin typeface="Arial" panose="020B0604020202020204" pitchFamily="34" charset="0"/>
              </a:rPr>
              <a:t>, LLP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4572001"/>
            <a:ext cx="38618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Rick Friess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ALLEN MATKINS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Goodwill Damages Issues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447800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Earnings Adjustments in Determining “Before Condition” Goodwill</a:t>
            </a:r>
            <a:endParaRPr lang="en-US" sz="2000" dirty="0" smtClean="0"/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Nonrecurring/Extraordinary Items</a:t>
            </a:r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Management/Owner Compensation</a:t>
            </a:r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Discretionary/Personal </a:t>
            </a:r>
            <a:r>
              <a:rPr lang="en-US" sz="1800" dirty="0"/>
              <a:t>Expenses</a:t>
            </a:r>
            <a:endParaRPr lang="en-US" sz="1800" dirty="0" smtClean="0"/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Under-Reported </a:t>
            </a:r>
            <a:r>
              <a:rPr lang="en-US" sz="1800" dirty="0"/>
              <a:t>Revenues</a:t>
            </a:r>
            <a:endParaRPr lang="en-US" sz="1800" dirty="0" smtClean="0"/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Real </a:t>
            </a:r>
            <a:r>
              <a:rPr lang="en-US" sz="1800" dirty="0"/>
              <a:t>Estate-Related Issues (Fair Market Rent, Highest and </a:t>
            </a:r>
            <a:r>
              <a:rPr lang="en-US" sz="1800" dirty="0" smtClean="0"/>
              <a:t>Best </a:t>
            </a:r>
            <a:r>
              <a:rPr lang="en-US" sz="1800" dirty="0"/>
              <a:t>Use</a:t>
            </a:r>
            <a:r>
              <a:rPr lang="en-US" sz="1800" dirty="0" smtClean="0"/>
              <a:t>)</a:t>
            </a:r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Project-Related </a:t>
            </a:r>
            <a:r>
              <a:rPr lang="en-US" sz="1800" dirty="0"/>
              <a:t>Issues (Adjust for Lower Sales, Higher </a:t>
            </a:r>
            <a:r>
              <a:rPr lang="en-US" sz="1800" dirty="0" smtClean="0"/>
              <a:t>Costs </a:t>
            </a:r>
            <a:r>
              <a:rPr lang="en-US" sz="1800" dirty="0"/>
              <a:t>Due to Construction Impact, Management </a:t>
            </a:r>
            <a:r>
              <a:rPr lang="en-US" sz="1800" dirty="0" smtClean="0"/>
              <a:t>	Disruption</a:t>
            </a:r>
            <a:r>
              <a:rPr lang="en-US" sz="1800" dirty="0"/>
              <a:t>, Client or Supplier Issues, Employee </a:t>
            </a:r>
            <a:r>
              <a:rPr lang="en-US" sz="1800" dirty="0" smtClean="0"/>
              <a:t>Problems, etc</a:t>
            </a:r>
            <a:r>
              <a:rPr lang="en-US" sz="1800" dirty="0"/>
              <a:t>.)</a:t>
            </a:r>
            <a:endParaRPr lang="en-US" sz="1800" dirty="0" smtClean="0"/>
          </a:p>
          <a:p>
            <a:pPr lvl="1" indent="-457200">
              <a:buFont typeface="Courier New" panose="02070309020205020404" pitchFamily="49" charset="0"/>
              <a:buChar char="o"/>
            </a:pPr>
            <a:r>
              <a:rPr lang="en-US" sz="1800" dirty="0" smtClean="0"/>
              <a:t>M</a:t>
            </a:r>
            <a:r>
              <a:rPr lang="en-US" sz="1800" dirty="0"/>
              <a:t>ultiple Location Analysis – Reasonable Allocation of Revenues and Costs to Subject Location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51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Mitigation Considerations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447800"/>
            <a:ext cx="7772400" cy="4114800"/>
          </a:xfrm>
        </p:spPr>
        <p:txBody>
          <a:bodyPr/>
          <a:lstStyle/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Duty </a:t>
            </a:r>
            <a:r>
              <a:rPr lang="en-US" dirty="0"/>
              <a:t>to Mitigate – Reasonable Steps </a:t>
            </a:r>
            <a:r>
              <a:rPr lang="en-US" dirty="0" smtClean="0"/>
              <a:t>Taken?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Relocation </a:t>
            </a:r>
            <a:r>
              <a:rPr lang="en-US" dirty="0"/>
              <a:t>Considerations (Cost, Location, Site Requirements, </a:t>
            </a:r>
            <a:r>
              <a:rPr lang="en-US" dirty="0" smtClean="0"/>
              <a:t>Zoning)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Relocation </a:t>
            </a:r>
            <a:r>
              <a:rPr lang="en-US" dirty="0"/>
              <a:t>or Reconfiguration Capital Expenditures – Necessary vs. </a:t>
            </a:r>
            <a:r>
              <a:rPr lang="en-US" dirty="0" smtClean="0"/>
              <a:t>Discretionary/Betterment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Goodwill Value Calculation – “After Condition” Considerations</a:t>
            </a:r>
            <a:br>
              <a:rPr lang="en-US" sz="40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447800"/>
            <a:ext cx="7772400" cy="4114800"/>
          </a:xfrm>
        </p:spPr>
        <p:txBody>
          <a:bodyPr/>
          <a:lstStyle/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Full or Partial Take?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Project Impacts on Operations (Parking, Access, Circulation, Visibility)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Revenue Decline/Cost Increase – Permanent vs. Temporary, and How to Address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Benefits of New Location or Reconfiguration – Consider?</a:t>
            </a:r>
          </a:p>
          <a:p>
            <a:pPr marL="45720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Discount or Capitalization </a:t>
            </a:r>
            <a:r>
              <a:rPr lang="en-US" sz="2300" dirty="0"/>
              <a:t>R</a:t>
            </a:r>
            <a:r>
              <a:rPr lang="en-US" sz="2300" dirty="0" smtClean="0"/>
              <a:t>ate – higher rate for after condition means double-dip in damages?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843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Goodwill Damages Examples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Fruit Stand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Multiple locations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Internal </a:t>
            </a:r>
            <a:r>
              <a:rPr lang="en-US" sz="2400" dirty="0"/>
              <a:t>reports for location not readily reconciled with overall tax </a:t>
            </a:r>
            <a:r>
              <a:rPr lang="en-US" sz="2400" dirty="0" smtClean="0"/>
              <a:t>returns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How to </a:t>
            </a:r>
            <a:r>
              <a:rPr lang="en-US" sz="2400" dirty="0"/>
              <a:t>allocate revenue in a way consistent with overall reported </a:t>
            </a:r>
            <a:r>
              <a:rPr lang="en-US" sz="2400" dirty="0" smtClean="0"/>
              <a:t>results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Length of occupancy – area slated for development, so limited life to current use of land and goodwill income </a:t>
            </a:r>
            <a:r>
              <a:rPr lang="en-US" sz="2400" dirty="0" smtClean="0"/>
              <a:t>stream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Relocation possible – but lose high traffic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759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Goodwill Damages Examples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Restaurant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Minimal profits per tax </a:t>
            </a:r>
            <a:r>
              <a:rPr lang="en-US" sz="2400" dirty="0" smtClean="0"/>
              <a:t>returns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Internal </a:t>
            </a:r>
            <a:r>
              <a:rPr lang="en-US" sz="2400" dirty="0"/>
              <a:t>ledgers show high </a:t>
            </a:r>
            <a:r>
              <a:rPr lang="en-US" sz="2400" dirty="0" smtClean="0"/>
              <a:t>profits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Goodwill </a:t>
            </a:r>
            <a:r>
              <a:rPr lang="en-US" sz="2400" dirty="0"/>
              <a:t>computed </a:t>
            </a:r>
            <a:r>
              <a:rPr lang="en-US" sz="2400" dirty="0" smtClean="0"/>
              <a:t>two </a:t>
            </a:r>
            <a:r>
              <a:rPr lang="en-US" sz="2400" dirty="0"/>
              <a:t>ways. Significant goodwill using internal documents; none using tax </a:t>
            </a:r>
            <a:r>
              <a:rPr lang="en-US" sz="2400" dirty="0" smtClean="0"/>
              <a:t>returns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evidence is </a:t>
            </a:r>
            <a:r>
              <a:rPr lang="en-US" sz="2400" dirty="0" smtClean="0"/>
              <a:t>admissible?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Case </a:t>
            </a:r>
            <a:r>
              <a:rPr lang="en-US" sz="2400" dirty="0"/>
              <a:t>settled somewhere between zero and business owner’s estimate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6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ctr"/>
            <a:r>
              <a:rPr lang="en-US" altLang="en-US" sz="4000" dirty="0" smtClean="0"/>
              <a:t>INTRODUCTIONS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839200" cy="4495800"/>
          </a:xfrm>
        </p:spPr>
        <p:txBody>
          <a:bodyPr/>
          <a:lstStyle/>
          <a:p>
            <a:pPr marL="0" lvl="0" indent="0" algn="ctr">
              <a:buNone/>
            </a:pPr>
            <a:endParaRPr lang="en-US" altLang="en-US" sz="3600" dirty="0" smtClean="0"/>
          </a:p>
          <a:p>
            <a:pPr marL="0" lvl="0" indent="0" algn="ctr">
              <a:buNone/>
            </a:pPr>
            <a:r>
              <a:rPr lang="en-US" altLang="en-US" sz="3600" dirty="0" smtClean="0"/>
              <a:t>Appraiser:</a:t>
            </a:r>
          </a:p>
          <a:p>
            <a:pPr marL="0" lvl="0" indent="0" algn="ctr">
              <a:buNone/>
            </a:pPr>
            <a:r>
              <a:rPr lang="en-US" altLang="en-US" sz="3600" dirty="0" smtClean="0"/>
              <a:t>Will Thomsen, </a:t>
            </a:r>
            <a:r>
              <a:rPr lang="en-US" altLang="en-US" sz="3600" dirty="0" err="1" smtClean="0"/>
              <a:t>Grobstein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Teeple</a:t>
            </a:r>
            <a:r>
              <a:rPr lang="en-US" altLang="en-US" sz="3600" dirty="0" smtClean="0"/>
              <a:t>, LLP</a:t>
            </a:r>
          </a:p>
          <a:p>
            <a:pPr marL="0" lvl="0" indent="0" algn="ctr">
              <a:buNone/>
            </a:pPr>
            <a:endParaRPr lang="en-US" altLang="en-US" sz="3000" dirty="0" smtClean="0"/>
          </a:p>
          <a:p>
            <a:pPr marL="0" lvl="0" indent="0" algn="ctr">
              <a:buNone/>
            </a:pPr>
            <a:r>
              <a:rPr lang="en-US" altLang="en-US" sz="3600" dirty="0" smtClean="0"/>
              <a:t>Attorney:</a:t>
            </a:r>
          </a:p>
          <a:p>
            <a:pPr marL="0" lvl="0" indent="0" algn="ctr">
              <a:buNone/>
            </a:pPr>
            <a:r>
              <a:rPr lang="en-US" altLang="en-US" sz="3600" dirty="0" smtClean="0"/>
              <a:t>Rick Friess, Allen Matkins</a:t>
            </a:r>
          </a:p>
          <a:p>
            <a:pPr marL="0" lvl="0" indent="0" algn="ctr">
              <a:buNone/>
            </a:pPr>
            <a:endParaRPr lang="en-US" altLang="en-US" sz="2500" dirty="0" smtClean="0"/>
          </a:p>
          <a:p>
            <a:pPr marL="0" lvl="0" indent="0" algn="ctr">
              <a:buNone/>
            </a:pPr>
            <a:r>
              <a:rPr lang="en-US" altLang="en-US" sz="2800" dirty="0" smtClean="0"/>
              <a:t>	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2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algn="ctr"/>
            <a:r>
              <a:rPr lang="en-US" altLang="en-US" sz="4000" dirty="0" smtClean="0"/>
              <a:t>What We Are Going to Cover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645381" y="1676400"/>
            <a:ext cx="8153400" cy="4800600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en-US" sz="2400" dirty="0" smtClean="0"/>
              <a:t>Types of Damages.</a:t>
            </a:r>
          </a:p>
          <a:p>
            <a:pPr marL="0" lvl="0" indent="0">
              <a:buNone/>
            </a:pPr>
            <a:r>
              <a:rPr lang="en-US" sz="2400" dirty="0" smtClean="0"/>
              <a:t>       a. </a:t>
            </a:r>
            <a:r>
              <a:rPr lang="en-US" sz="2400" dirty="0" smtClean="0"/>
              <a:t>Tort </a:t>
            </a:r>
            <a:r>
              <a:rPr lang="en-US" sz="2400" dirty="0" smtClean="0"/>
              <a:t>Damages. </a:t>
            </a:r>
          </a:p>
          <a:p>
            <a:pPr marL="0" lvl="0" indent="0">
              <a:buNone/>
            </a:pPr>
            <a:r>
              <a:rPr lang="en-US" sz="2400" dirty="0" smtClean="0"/>
              <a:t>       b. </a:t>
            </a:r>
            <a:r>
              <a:rPr lang="en-US" sz="2400" dirty="0" smtClean="0"/>
              <a:t>Contract </a:t>
            </a:r>
            <a:r>
              <a:rPr lang="en-US" sz="2400" dirty="0" smtClean="0"/>
              <a:t>Damages. </a:t>
            </a:r>
          </a:p>
          <a:p>
            <a:pPr marL="0" lvl="0" indent="0">
              <a:buNone/>
            </a:pPr>
            <a:r>
              <a:rPr lang="en-US" sz="2400" dirty="0" smtClean="0"/>
              <a:t>       c. </a:t>
            </a:r>
            <a:r>
              <a:rPr lang="en-US" sz="2400" dirty="0" smtClean="0"/>
              <a:t>Takings </a:t>
            </a:r>
            <a:r>
              <a:rPr lang="en-US" sz="2400" dirty="0" smtClean="0"/>
              <a:t>Damages [E.g.,              	 	 		Condemnation/Inverse Condemnation].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457200" lvl="0" indent="-457200">
              <a:spcBef>
                <a:spcPts val="0"/>
              </a:spcBef>
              <a:buAutoNum type="arabicPeriod" startAt="2"/>
            </a:pPr>
            <a:r>
              <a:rPr lang="en-US" sz="2400" dirty="0" smtClean="0"/>
              <a:t>General Concepts Related to Damages.</a:t>
            </a:r>
            <a:br>
              <a:rPr lang="en-US" sz="2400" dirty="0" smtClean="0"/>
            </a:br>
            <a:endParaRPr lang="en-US" sz="2400" dirty="0" smtClean="0"/>
          </a:p>
          <a:p>
            <a:pPr marL="457200" lvl="0" indent="-457200">
              <a:buAutoNum type="arabicPeriod" startAt="2"/>
            </a:pPr>
            <a:r>
              <a:rPr lang="en-US" sz="2400" dirty="0" smtClean="0"/>
              <a:t>Goodwill Damages Specifically (Our Focus)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lvl="0" indent="0">
              <a:buNone/>
            </a:pPr>
            <a:r>
              <a:rPr lang="en-US" altLang="en-US" sz="2400" dirty="0" smtClean="0"/>
              <a:t>		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3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ctr"/>
            <a:r>
              <a:rPr lang="en-US" altLang="en-US" sz="4000" dirty="0" smtClean="0"/>
              <a:t>Types of Damages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114800"/>
          </a:xfrm>
        </p:spPr>
        <p:txBody>
          <a:bodyPr/>
          <a:lstStyle/>
          <a:p>
            <a:r>
              <a:rPr lang="en-US" altLang="en-US" dirty="0"/>
              <a:t> </a:t>
            </a:r>
            <a:r>
              <a:rPr lang="en-US" altLang="en-US" dirty="0" smtClean="0"/>
              <a:t> Tort Damages</a:t>
            </a:r>
          </a:p>
          <a:p>
            <a:r>
              <a:rPr lang="en-US" altLang="en-US" dirty="0" smtClean="0"/>
              <a:t>  Contract Damages</a:t>
            </a:r>
          </a:p>
          <a:p>
            <a:r>
              <a:rPr lang="en-US" altLang="en-US" dirty="0" smtClean="0"/>
              <a:t>  Takings Damages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sz="3200" dirty="0" smtClean="0"/>
              <a:t>constitutional </a:t>
            </a:r>
            <a:r>
              <a:rPr lang="en-US" altLang="en-US" sz="3200" dirty="0"/>
              <a:t>and statutory </a:t>
            </a:r>
            <a:r>
              <a:rPr lang="en-US" altLang="en-US" sz="3200" dirty="0" smtClean="0"/>
              <a:t>damages;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dirty="0" smtClean="0"/>
              <a:t>  condemnation;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3200" dirty="0" smtClean="0"/>
              <a:t>  inverse condemnation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4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371600"/>
          </a:xfrm>
        </p:spPr>
        <p:txBody>
          <a:bodyPr/>
          <a:lstStyle/>
          <a:p>
            <a:pPr algn="ctr"/>
            <a:r>
              <a:rPr lang="en-US" altLang="en-US" sz="4000" dirty="0" smtClean="0"/>
              <a:t>General </a:t>
            </a:r>
            <a:r>
              <a:rPr lang="en-US" altLang="en-US" sz="4000" dirty="0"/>
              <a:t>Concepts Related to </a:t>
            </a:r>
            <a:r>
              <a:rPr lang="en-US" altLang="en-US" sz="4000" dirty="0" smtClean="0"/>
              <a:t>Damages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315200" cy="3810000"/>
          </a:xfrm>
        </p:spPr>
        <p:txBody>
          <a:bodyPr/>
          <a:lstStyle/>
          <a:p>
            <a:pPr marL="457200" indent="-457200"/>
            <a:r>
              <a:rPr lang="en-US" altLang="en-US" sz="2200" dirty="0" smtClean="0"/>
              <a:t>What are Damages?</a:t>
            </a:r>
          </a:p>
          <a:p>
            <a:pPr marL="457200" indent="-457200"/>
            <a:r>
              <a:rPr lang="en-US" altLang="en-US" sz="2200" dirty="0" smtClean="0"/>
              <a:t>Categories of Damages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	Compensatory Damages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/>
              <a:t>	</a:t>
            </a:r>
            <a:r>
              <a:rPr lang="en-US" altLang="en-US" sz="2200" dirty="0" smtClean="0"/>
              <a:t>Punitive Damages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	Statutory Damages</a:t>
            </a:r>
          </a:p>
          <a:p>
            <a:pPr marL="457200" indent="-457200"/>
            <a:r>
              <a:rPr lang="en-US" altLang="en-US" sz="2200" dirty="0" smtClean="0"/>
              <a:t>A few basics: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	Reasonable Certainty Required/No Speculative 	Damages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	General/Special Damages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	Future Damages</a:t>
            </a:r>
          </a:p>
          <a:p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5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ctr"/>
            <a:r>
              <a:rPr lang="en-US" altLang="en-US" sz="4000" dirty="0" smtClean="0"/>
              <a:t>Goodwill Defined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629400" cy="4114800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Statutory Definition</a:t>
            </a:r>
          </a:p>
          <a:p>
            <a:endParaRPr lang="en-US" altLang="en-US" dirty="0" smtClean="0"/>
          </a:p>
          <a:p>
            <a:pPr marL="457200" indent="-457200"/>
            <a:r>
              <a:rPr lang="en-US" altLang="en-US" dirty="0" smtClean="0"/>
              <a:t>Accounting/Economic Definition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fld id="{887B903E-488D-46E6-9742-DA17A9130D65}" type="slidenum">
              <a:rPr lang="en-US" altLang="en-US" sz="1100" smtClean="0">
                <a:solidFill>
                  <a:schemeClr val="bg1"/>
                </a:solidFill>
              </a:rPr>
              <a:pPr/>
              <a:t>6</a:t>
            </a:fld>
            <a:endParaRPr lang="en-US" altLang="en-US" sz="11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Calculating Goodwill Damages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0225"/>
            <a:ext cx="8382000" cy="4114800"/>
          </a:xfrm>
        </p:spPr>
        <p:txBody>
          <a:bodyPr/>
          <a:lstStyle/>
          <a:p>
            <a:pPr marL="457200" lvl="0" indent="-457200">
              <a:spcBef>
                <a:spcPts val="672"/>
              </a:spcBef>
            </a:pPr>
            <a:r>
              <a:rPr lang="en-US" sz="2800" dirty="0" smtClean="0"/>
              <a:t>Goodwill Damages Equals “Before Condition”                                         Goodwill Minus “After Condition” Goodwill (Mitigated)</a:t>
            </a:r>
          </a:p>
          <a:p>
            <a:pPr marL="457200" lvl="0" indent="-457200"/>
            <a:r>
              <a:rPr lang="en-US" sz="2800" dirty="0" smtClean="0"/>
              <a:t>Require Goodwill in “Before” Condition for Compensation (Something to Lose)</a:t>
            </a:r>
          </a:p>
          <a:p>
            <a:pPr marL="457200" lvl="0" indent="-457200">
              <a:spcBef>
                <a:spcPts val="672"/>
              </a:spcBef>
            </a:pPr>
            <a:r>
              <a:rPr lang="en-US" sz="2800" i="1" dirty="0" smtClean="0"/>
              <a:t>Muller</a:t>
            </a:r>
            <a:r>
              <a:rPr lang="en-US" sz="2800" dirty="0" smtClean="0"/>
              <a:t> </a:t>
            </a:r>
            <a:r>
              <a:rPr lang="en-US" sz="2800" dirty="0"/>
              <a:t>case – compensable damages not limited to lost patronage</a:t>
            </a:r>
          </a:p>
          <a:p>
            <a:pPr marL="457200" indent="-457200">
              <a:spcBef>
                <a:spcPts val="672"/>
              </a:spcBef>
            </a:pPr>
            <a:r>
              <a:rPr lang="en-US" sz="2800" dirty="0"/>
              <a:t>Goodwill Loss Not Replicated by Other Awards (Avoid Double-Dipping</a:t>
            </a:r>
            <a:r>
              <a:rPr lang="en-US" sz="2800" dirty="0" smtClean="0"/>
              <a:t>) [Trickier than it sounds]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39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Methods to Calculate Goodwill 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267200"/>
          </a:xfrm>
        </p:spPr>
        <p:txBody>
          <a:bodyPr/>
          <a:lstStyle/>
          <a:p>
            <a:pPr marL="457200" indent="-457200">
              <a:spcBef>
                <a:spcPts val="672"/>
              </a:spcBef>
            </a:pPr>
            <a:r>
              <a:rPr lang="en-US" dirty="0"/>
              <a:t>Residual (Business Enterprise Value – Working </a:t>
            </a:r>
            <a:r>
              <a:rPr lang="en-US" dirty="0" smtClean="0"/>
              <a:t>Capital –Tangible </a:t>
            </a:r>
            <a:r>
              <a:rPr lang="en-US" dirty="0"/>
              <a:t>Assets – Other Identified Intangibles</a:t>
            </a:r>
            <a:r>
              <a:rPr lang="en-US" dirty="0" smtClean="0"/>
              <a:t>)  </a:t>
            </a:r>
          </a:p>
          <a:p>
            <a:endParaRPr lang="en-US" dirty="0" smtClean="0"/>
          </a:p>
          <a:p>
            <a:pPr marL="457200" indent="-457200">
              <a:spcBef>
                <a:spcPts val="672"/>
              </a:spcBef>
            </a:pPr>
            <a:r>
              <a:rPr lang="en-US" dirty="0"/>
              <a:t>Capitalization of Excess </a:t>
            </a:r>
            <a:r>
              <a:rPr lang="en-US" dirty="0" smtClean="0"/>
              <a:t>Earnings</a:t>
            </a:r>
          </a:p>
          <a:p>
            <a:pPr marL="457200" indent="-457200">
              <a:spcBef>
                <a:spcPts val="672"/>
              </a:spcBef>
            </a:pPr>
            <a:endParaRPr lang="en-US" dirty="0"/>
          </a:p>
          <a:p>
            <a:pPr marL="457200" indent="-457200">
              <a:spcBef>
                <a:spcPts val="672"/>
              </a:spcBef>
            </a:pPr>
            <a:r>
              <a:rPr lang="en-US" dirty="0" smtClean="0"/>
              <a:t>Cost </a:t>
            </a:r>
            <a:r>
              <a:rPr lang="en-US" dirty="0"/>
              <a:t>to Create – (</a:t>
            </a:r>
            <a:r>
              <a:rPr lang="en-US" i="1" dirty="0" err="1"/>
              <a:t>Aklilu</a:t>
            </a:r>
            <a:r>
              <a:rPr lang="en-US" dirty="0"/>
              <a:t> </a:t>
            </a:r>
            <a:r>
              <a:rPr lang="en-US" dirty="0" smtClean="0"/>
              <a:t>Case:  When is it a </a:t>
            </a:r>
            <a:r>
              <a:rPr lang="en-US" dirty="0"/>
              <a:t>Valid Method?)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6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Business Valuation Approaches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0225"/>
            <a:ext cx="7924800" cy="4114800"/>
          </a:xfrm>
        </p:spPr>
        <p:txBody>
          <a:bodyPr/>
          <a:lstStyle/>
          <a:p>
            <a:pPr marL="457200" indent="-457200">
              <a:spcBef>
                <a:spcPts val="672"/>
              </a:spcBef>
            </a:pPr>
            <a:r>
              <a:rPr lang="en-US" dirty="0" smtClean="0"/>
              <a:t>Income</a:t>
            </a:r>
          </a:p>
          <a:p>
            <a:pPr marL="457200" indent="-457200">
              <a:spcBef>
                <a:spcPts val="672"/>
              </a:spcBef>
            </a:pPr>
            <a:r>
              <a:rPr lang="en-US" dirty="0" smtClean="0"/>
              <a:t>Market</a:t>
            </a:r>
          </a:p>
          <a:p>
            <a:pPr marL="457200" indent="-457200">
              <a:spcBef>
                <a:spcPts val="672"/>
              </a:spcBef>
            </a:pPr>
            <a:r>
              <a:rPr lang="en-US" dirty="0" smtClean="0"/>
              <a:t>Cost/Adjusted Balance Sheet</a:t>
            </a:r>
          </a:p>
          <a:p>
            <a:pPr marL="457200" indent="-457200">
              <a:spcBef>
                <a:spcPts val="672"/>
              </a:spcBef>
            </a:pPr>
            <a:r>
              <a:rPr lang="en-US" dirty="0" smtClean="0"/>
              <a:t>Income and Market:  most common, as they reflect going concern/intangible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D2720E-42CE-4861-A685-DCC1C8A4CD7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232344"/>
      </p:ext>
    </p:extLst>
  </p:cSld>
  <p:clrMapOvr>
    <a:masterClrMapping/>
  </p:clrMapOvr>
</p:sld>
</file>

<file path=ppt/theme/theme1.xml><?xml version="1.0" encoding="utf-8"?>
<a:theme xmlns:a="http://schemas.openxmlformats.org/drawingml/2006/main" name="_PPT Template 1">
  <a:themeElements>
    <a:clrScheme name="_PPT Template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PPT Template 1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_PPT Templat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itlesOfParts>
    <vt:vector size="22" baseType="lpstr">
      <vt:lpstr>Arial Unicode MS</vt:lpstr>
      <vt:lpstr>Arial</vt:lpstr>
      <vt:lpstr>Courier New</vt:lpstr>
      <vt:lpstr>Geneva</vt:lpstr>
      <vt:lpstr>Times New Roman</vt:lpstr>
      <vt:lpstr>Wingdings</vt:lpstr>
      <vt:lpstr>_PPT Template 1</vt:lpstr>
      <vt:lpstr>Image</vt:lpstr>
      <vt:lpstr>IRWA Chapter 67 2019 SUMMER REFRESH SEMINAR           </vt:lpstr>
      <vt:lpstr>INTRODUCTIONS</vt:lpstr>
      <vt:lpstr>What We Are Going to Cover</vt:lpstr>
      <vt:lpstr>Types of Damages</vt:lpstr>
      <vt:lpstr>General Concepts Related to Damages</vt:lpstr>
      <vt:lpstr>Goodwill Defined</vt:lpstr>
      <vt:lpstr>Calculating Goodwill Damages</vt:lpstr>
      <vt:lpstr>Methods to Calculate Goodwill </vt:lpstr>
      <vt:lpstr>Business Valuation Approaches</vt:lpstr>
      <vt:lpstr>Goodwill Damages Issues</vt:lpstr>
      <vt:lpstr>Mitigation Considerations </vt:lpstr>
      <vt:lpstr>Goodwill Value Calculation – “After Condition” Considerations  </vt:lpstr>
      <vt:lpstr>Goodwill Damages Examples</vt:lpstr>
      <vt:lpstr>Goodwill Damages Examples</vt:lpstr>
    </vt:vector>
  </TitlesOfParts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2019-07-16T17:19:29Z</dcterms:modified>
</cp:coreProperties>
</file>